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9" r:id="rId3"/>
    <p:sldId id="288" r:id="rId4"/>
    <p:sldId id="257" r:id="rId5"/>
    <p:sldId id="280" r:id="rId6"/>
    <p:sldId id="292" r:id="rId7"/>
    <p:sldId id="270" r:id="rId8"/>
    <p:sldId id="281" r:id="rId9"/>
    <p:sldId id="271" r:id="rId10"/>
    <p:sldId id="282" r:id="rId11"/>
    <p:sldId id="283" r:id="rId12"/>
    <p:sldId id="285" r:id="rId13"/>
    <p:sldId id="286" r:id="rId14"/>
    <p:sldId id="274" r:id="rId15"/>
    <p:sldId id="276" r:id="rId16"/>
    <p:sldId id="290" r:id="rId17"/>
    <p:sldId id="279" r:id="rId18"/>
  </p:sldIdLst>
  <p:sldSz cx="9144000" cy="6858000" type="screen4x3"/>
  <p:notesSz cx="6954838"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5115" autoAdjust="0"/>
  </p:normalViewPr>
  <p:slideViewPr>
    <p:cSldViewPr>
      <p:cViewPr varScale="1">
        <p:scale>
          <a:sx n="38" d="100"/>
          <a:sy n="38" d="100"/>
        </p:scale>
        <p:origin x="2261" y="5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1804"/>
          </a:xfrm>
          <a:prstGeom prst="rect">
            <a:avLst/>
          </a:prstGeom>
        </p:spPr>
        <p:txBody>
          <a:bodyPr vert="horz" lIns="92519" tIns="46259" rIns="92519" bIns="46259" rtlCol="0"/>
          <a:lstStyle>
            <a:lvl1pPr algn="l">
              <a:defRPr sz="1200"/>
            </a:lvl1pPr>
          </a:lstStyle>
          <a:p>
            <a:endParaRPr lang="en-US" dirty="0"/>
          </a:p>
        </p:txBody>
      </p:sp>
      <p:sp>
        <p:nvSpPr>
          <p:cNvPr id="3" name="Date Placeholder 2"/>
          <p:cNvSpPr>
            <a:spLocks noGrp="1"/>
          </p:cNvSpPr>
          <p:nvPr>
            <p:ph type="dt" idx="1"/>
          </p:nvPr>
        </p:nvSpPr>
        <p:spPr>
          <a:xfrm>
            <a:off x="3939466" y="0"/>
            <a:ext cx="3013763" cy="461804"/>
          </a:xfrm>
          <a:prstGeom prst="rect">
            <a:avLst/>
          </a:prstGeom>
        </p:spPr>
        <p:txBody>
          <a:bodyPr vert="horz" lIns="92519" tIns="46259" rIns="92519" bIns="46259" rtlCol="0"/>
          <a:lstStyle>
            <a:lvl1pPr algn="r">
              <a:defRPr sz="1200"/>
            </a:lvl1pPr>
          </a:lstStyle>
          <a:p>
            <a:fld id="{F5E7FDEF-0593-4641-94A4-9B5A2EC71026}" type="datetimeFigureOut">
              <a:rPr lang="en-US" smtClean="0"/>
              <a:t>8/22/2015</a:t>
            </a:fld>
            <a:endParaRPr lang="en-US" dirty="0"/>
          </a:p>
        </p:txBody>
      </p:sp>
      <p:sp>
        <p:nvSpPr>
          <p:cNvPr id="4" name="Slide Image Placeholder 3"/>
          <p:cNvSpPr>
            <a:spLocks noGrp="1" noRot="1" noChangeAspect="1"/>
          </p:cNvSpPr>
          <p:nvPr>
            <p:ph type="sldImg" idx="2"/>
          </p:nvPr>
        </p:nvSpPr>
        <p:spPr>
          <a:xfrm>
            <a:off x="1168400" y="692150"/>
            <a:ext cx="4618038" cy="3463925"/>
          </a:xfrm>
          <a:prstGeom prst="rect">
            <a:avLst/>
          </a:prstGeom>
          <a:noFill/>
          <a:ln w="12700">
            <a:solidFill>
              <a:prstClr val="black"/>
            </a:solidFill>
          </a:ln>
        </p:spPr>
        <p:txBody>
          <a:bodyPr vert="horz" lIns="92519" tIns="46259" rIns="92519" bIns="46259" rtlCol="0" anchor="ctr"/>
          <a:lstStyle/>
          <a:p>
            <a:endParaRPr lang="en-US" dirty="0"/>
          </a:p>
        </p:txBody>
      </p:sp>
      <p:sp>
        <p:nvSpPr>
          <p:cNvPr id="5" name="Notes Placeholder 4"/>
          <p:cNvSpPr>
            <a:spLocks noGrp="1"/>
          </p:cNvSpPr>
          <p:nvPr>
            <p:ph type="body" sz="quarter" idx="3"/>
          </p:nvPr>
        </p:nvSpPr>
        <p:spPr>
          <a:xfrm>
            <a:off x="695484" y="4387136"/>
            <a:ext cx="5563870" cy="4156234"/>
          </a:xfrm>
          <a:prstGeom prst="rect">
            <a:avLst/>
          </a:prstGeom>
        </p:spPr>
        <p:txBody>
          <a:bodyPr vert="horz" lIns="92519" tIns="46259" rIns="92519" bIns="4625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3763" cy="461804"/>
          </a:xfrm>
          <a:prstGeom prst="rect">
            <a:avLst/>
          </a:prstGeom>
        </p:spPr>
        <p:txBody>
          <a:bodyPr vert="horz" lIns="92519" tIns="46259" rIns="92519" bIns="462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9466" y="8772668"/>
            <a:ext cx="3013763" cy="461804"/>
          </a:xfrm>
          <a:prstGeom prst="rect">
            <a:avLst/>
          </a:prstGeom>
        </p:spPr>
        <p:txBody>
          <a:bodyPr vert="horz" lIns="92519" tIns="46259" rIns="92519" bIns="46259" rtlCol="0" anchor="b"/>
          <a:lstStyle>
            <a:lvl1pPr algn="r">
              <a:defRPr sz="1200"/>
            </a:lvl1pPr>
          </a:lstStyle>
          <a:p>
            <a:fld id="{310AAD53-3E36-4DEF-8A5D-9DBB490556AF}" type="slidenum">
              <a:rPr lang="en-US" smtClean="0"/>
              <a:t>‹#›</a:t>
            </a:fld>
            <a:endParaRPr lang="en-US" dirty="0"/>
          </a:p>
        </p:txBody>
      </p:sp>
    </p:spTree>
    <p:extLst>
      <p:ext uri="{BB962C8B-B14F-4D97-AF65-F5344CB8AC3E}">
        <p14:creationId xmlns:p14="http://schemas.microsoft.com/office/powerpoint/2010/main" val="1603789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AAD53-3E36-4DEF-8A5D-9DBB490556AF}" type="slidenum">
              <a:rPr lang="en-US" smtClean="0"/>
              <a:t>1</a:t>
            </a:fld>
            <a:endParaRPr lang="en-US" dirty="0"/>
          </a:p>
        </p:txBody>
      </p:sp>
    </p:spTree>
    <p:extLst>
      <p:ext uri="{BB962C8B-B14F-4D97-AF65-F5344CB8AC3E}">
        <p14:creationId xmlns:p14="http://schemas.microsoft.com/office/powerpoint/2010/main" val="8421199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1177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51717" indent="-289122" eaLnBrk="0" hangingPunct="0">
              <a:spcBef>
                <a:spcPct val="30000"/>
              </a:spcBef>
              <a:defRPr sz="1200">
                <a:solidFill>
                  <a:schemeClr val="tx1"/>
                </a:solidFill>
                <a:latin typeface="Arial" pitchFamily="34" charset="0"/>
              </a:defRPr>
            </a:lvl2pPr>
            <a:lvl3pPr marL="1156487" indent="-231297" eaLnBrk="0" hangingPunct="0">
              <a:spcBef>
                <a:spcPct val="30000"/>
              </a:spcBef>
              <a:defRPr sz="1200">
                <a:solidFill>
                  <a:schemeClr val="tx1"/>
                </a:solidFill>
                <a:latin typeface="Arial" pitchFamily="34" charset="0"/>
              </a:defRPr>
            </a:lvl3pPr>
            <a:lvl4pPr marL="1619082" indent="-231297" eaLnBrk="0" hangingPunct="0">
              <a:spcBef>
                <a:spcPct val="30000"/>
              </a:spcBef>
              <a:defRPr sz="1200">
                <a:solidFill>
                  <a:schemeClr val="tx1"/>
                </a:solidFill>
                <a:latin typeface="Arial" pitchFamily="34" charset="0"/>
              </a:defRPr>
            </a:lvl4pPr>
            <a:lvl5pPr marL="2081677" indent="-231297" eaLnBrk="0" hangingPunct="0">
              <a:spcBef>
                <a:spcPct val="30000"/>
              </a:spcBef>
              <a:defRPr sz="1200">
                <a:solidFill>
                  <a:schemeClr val="tx1"/>
                </a:solidFill>
                <a:latin typeface="Arial" pitchFamily="34" charset="0"/>
              </a:defRPr>
            </a:lvl5pPr>
            <a:lvl6pPr marL="2544272" indent="-231297" eaLnBrk="0" fontAlgn="base" hangingPunct="0">
              <a:spcBef>
                <a:spcPct val="30000"/>
              </a:spcBef>
              <a:spcAft>
                <a:spcPct val="0"/>
              </a:spcAft>
              <a:defRPr sz="1200">
                <a:solidFill>
                  <a:schemeClr val="tx1"/>
                </a:solidFill>
                <a:latin typeface="Arial" pitchFamily="34" charset="0"/>
              </a:defRPr>
            </a:lvl6pPr>
            <a:lvl7pPr marL="3006867" indent="-231297" eaLnBrk="0" fontAlgn="base" hangingPunct="0">
              <a:spcBef>
                <a:spcPct val="30000"/>
              </a:spcBef>
              <a:spcAft>
                <a:spcPct val="0"/>
              </a:spcAft>
              <a:defRPr sz="1200">
                <a:solidFill>
                  <a:schemeClr val="tx1"/>
                </a:solidFill>
                <a:latin typeface="Arial" pitchFamily="34" charset="0"/>
              </a:defRPr>
            </a:lvl7pPr>
            <a:lvl8pPr marL="3469462" indent="-231297" eaLnBrk="0" fontAlgn="base" hangingPunct="0">
              <a:spcBef>
                <a:spcPct val="30000"/>
              </a:spcBef>
              <a:spcAft>
                <a:spcPct val="0"/>
              </a:spcAft>
              <a:defRPr sz="1200">
                <a:solidFill>
                  <a:schemeClr val="tx1"/>
                </a:solidFill>
                <a:latin typeface="Arial" pitchFamily="34" charset="0"/>
              </a:defRPr>
            </a:lvl8pPr>
            <a:lvl9pPr marL="3932057" indent="-231297"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FD8196A2-AA38-4485-931A-FF4275F54613}" type="slidenum">
              <a:rPr lang="en-US" altLang="en-US" smtClean="0"/>
              <a:pPr eaLnBrk="1" hangingPunct="1">
                <a:spcBef>
                  <a:spcPct val="0"/>
                </a:spcBef>
              </a:pPr>
              <a:t>13</a:t>
            </a:fld>
            <a:endParaRPr lang="en-US" altLang="en-US" dirty="0" smtClean="0"/>
          </a:p>
        </p:txBody>
      </p:sp>
    </p:spTree>
    <p:extLst>
      <p:ext uri="{BB962C8B-B14F-4D97-AF65-F5344CB8AC3E}">
        <p14:creationId xmlns:p14="http://schemas.microsoft.com/office/powerpoint/2010/main" val="6752705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F5830569-7DEE-4A81-9A08-FCDDE23D56D8}" type="slidenum">
              <a:rPr lang="en-US" smtClean="0"/>
              <a:pPr>
                <a:defRPr/>
              </a:pPr>
              <a:t>14</a:t>
            </a:fld>
            <a:endParaRPr lang="en-US" dirty="0"/>
          </a:p>
        </p:txBody>
      </p:sp>
    </p:spTree>
    <p:extLst>
      <p:ext uri="{BB962C8B-B14F-4D97-AF65-F5344CB8AC3E}">
        <p14:creationId xmlns:p14="http://schemas.microsoft.com/office/powerpoint/2010/main" val="1753242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3147" indent="-285825" eaLnBrk="0" hangingPunct="0">
              <a:defRPr>
                <a:solidFill>
                  <a:schemeClr val="tx1"/>
                </a:solidFill>
                <a:latin typeface="Calibri" pitchFamily="34" charset="0"/>
              </a:defRPr>
            </a:lvl2pPr>
            <a:lvl3pPr marL="1143304" indent="-228661" eaLnBrk="0" hangingPunct="0">
              <a:defRPr>
                <a:solidFill>
                  <a:schemeClr val="tx1"/>
                </a:solidFill>
                <a:latin typeface="Calibri" pitchFamily="34" charset="0"/>
              </a:defRPr>
            </a:lvl3pPr>
            <a:lvl4pPr marL="1600625" indent="-228661" eaLnBrk="0" hangingPunct="0">
              <a:defRPr>
                <a:solidFill>
                  <a:schemeClr val="tx1"/>
                </a:solidFill>
                <a:latin typeface="Calibri" pitchFamily="34" charset="0"/>
              </a:defRPr>
            </a:lvl4pPr>
            <a:lvl5pPr marL="2057947" indent="-228661" eaLnBrk="0" hangingPunct="0">
              <a:defRPr>
                <a:solidFill>
                  <a:schemeClr val="tx1"/>
                </a:solidFill>
                <a:latin typeface="Calibri" pitchFamily="34" charset="0"/>
              </a:defRPr>
            </a:lvl5pPr>
            <a:lvl6pPr marL="2515268" indent="-228661" eaLnBrk="0" fontAlgn="base" hangingPunct="0">
              <a:spcBef>
                <a:spcPct val="0"/>
              </a:spcBef>
              <a:spcAft>
                <a:spcPct val="0"/>
              </a:spcAft>
              <a:defRPr>
                <a:solidFill>
                  <a:schemeClr val="tx1"/>
                </a:solidFill>
                <a:latin typeface="Calibri" pitchFamily="34" charset="0"/>
              </a:defRPr>
            </a:lvl6pPr>
            <a:lvl7pPr marL="2972588" indent="-228661" eaLnBrk="0" fontAlgn="base" hangingPunct="0">
              <a:spcBef>
                <a:spcPct val="0"/>
              </a:spcBef>
              <a:spcAft>
                <a:spcPct val="0"/>
              </a:spcAft>
              <a:defRPr>
                <a:solidFill>
                  <a:schemeClr val="tx1"/>
                </a:solidFill>
                <a:latin typeface="Calibri" pitchFamily="34" charset="0"/>
              </a:defRPr>
            </a:lvl7pPr>
            <a:lvl8pPr marL="3429910" indent="-228661" eaLnBrk="0" fontAlgn="base" hangingPunct="0">
              <a:spcBef>
                <a:spcPct val="0"/>
              </a:spcBef>
              <a:spcAft>
                <a:spcPct val="0"/>
              </a:spcAft>
              <a:defRPr>
                <a:solidFill>
                  <a:schemeClr val="tx1"/>
                </a:solidFill>
                <a:latin typeface="Calibri" pitchFamily="34" charset="0"/>
              </a:defRPr>
            </a:lvl8pPr>
            <a:lvl9pPr marL="3887231" indent="-228661" eaLnBrk="0" fontAlgn="base" hangingPunct="0">
              <a:spcBef>
                <a:spcPct val="0"/>
              </a:spcBef>
              <a:spcAft>
                <a:spcPct val="0"/>
              </a:spcAft>
              <a:defRPr>
                <a:solidFill>
                  <a:schemeClr val="tx1"/>
                </a:solidFill>
                <a:latin typeface="Calibri" pitchFamily="34" charset="0"/>
              </a:defRPr>
            </a:lvl9pPr>
          </a:lstStyle>
          <a:p>
            <a:pPr eaLnBrk="1" hangingPunct="1"/>
            <a:fld id="{7F661D9E-3E9F-4037-BDA0-DBBACFB256E7}" type="slidenum">
              <a:rPr lang="en-US" altLang="en-US" smtClean="0"/>
              <a:pPr eaLnBrk="1" hangingPunct="1"/>
              <a:t>15</a:t>
            </a:fld>
            <a:endParaRPr lang="en-US" altLang="en-US" dirty="0" smtClean="0"/>
          </a:p>
        </p:txBody>
      </p:sp>
    </p:spTree>
    <p:extLst>
      <p:ext uri="{BB962C8B-B14F-4D97-AF65-F5344CB8AC3E}">
        <p14:creationId xmlns:p14="http://schemas.microsoft.com/office/powerpoint/2010/main" val="281364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5830569-7DEE-4A81-9A08-FCDDE23D56D8}" type="slidenum">
              <a:rPr lang="en-US" smtClean="0"/>
              <a:pPr>
                <a:defRPr/>
              </a:pPr>
              <a:t>4</a:t>
            </a:fld>
            <a:endParaRPr lang="en-US" dirty="0"/>
          </a:p>
        </p:txBody>
      </p:sp>
    </p:spTree>
    <p:extLst>
      <p:ext uri="{BB962C8B-B14F-4D97-AF65-F5344CB8AC3E}">
        <p14:creationId xmlns:p14="http://schemas.microsoft.com/office/powerpoint/2010/main" val="63475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ln/>
        </p:spPr>
      </p:sp>
      <p:sp>
        <p:nvSpPr>
          <p:cNvPr id="1116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itchFamily="34" charset="0"/>
            </a:endParaRPr>
          </a:p>
        </p:txBody>
      </p:sp>
      <p:sp>
        <p:nvSpPr>
          <p:cNvPr id="1116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51717" indent="-289122" eaLnBrk="0" hangingPunct="0">
              <a:spcBef>
                <a:spcPct val="30000"/>
              </a:spcBef>
              <a:defRPr sz="1200">
                <a:solidFill>
                  <a:schemeClr val="tx1"/>
                </a:solidFill>
                <a:latin typeface="Arial" pitchFamily="34" charset="0"/>
              </a:defRPr>
            </a:lvl2pPr>
            <a:lvl3pPr marL="1156487" indent="-231297" eaLnBrk="0" hangingPunct="0">
              <a:spcBef>
                <a:spcPct val="30000"/>
              </a:spcBef>
              <a:defRPr sz="1200">
                <a:solidFill>
                  <a:schemeClr val="tx1"/>
                </a:solidFill>
                <a:latin typeface="Arial" pitchFamily="34" charset="0"/>
              </a:defRPr>
            </a:lvl3pPr>
            <a:lvl4pPr marL="1619082" indent="-231297" eaLnBrk="0" hangingPunct="0">
              <a:spcBef>
                <a:spcPct val="30000"/>
              </a:spcBef>
              <a:defRPr sz="1200">
                <a:solidFill>
                  <a:schemeClr val="tx1"/>
                </a:solidFill>
                <a:latin typeface="Arial" pitchFamily="34" charset="0"/>
              </a:defRPr>
            </a:lvl4pPr>
            <a:lvl5pPr marL="2081677" indent="-231297" eaLnBrk="0" hangingPunct="0">
              <a:spcBef>
                <a:spcPct val="30000"/>
              </a:spcBef>
              <a:defRPr sz="1200">
                <a:solidFill>
                  <a:schemeClr val="tx1"/>
                </a:solidFill>
                <a:latin typeface="Arial" pitchFamily="34" charset="0"/>
              </a:defRPr>
            </a:lvl5pPr>
            <a:lvl6pPr marL="2544272" indent="-231297" eaLnBrk="0" fontAlgn="base" hangingPunct="0">
              <a:spcBef>
                <a:spcPct val="30000"/>
              </a:spcBef>
              <a:spcAft>
                <a:spcPct val="0"/>
              </a:spcAft>
              <a:defRPr sz="1200">
                <a:solidFill>
                  <a:schemeClr val="tx1"/>
                </a:solidFill>
                <a:latin typeface="Arial" pitchFamily="34" charset="0"/>
              </a:defRPr>
            </a:lvl6pPr>
            <a:lvl7pPr marL="3006867" indent="-231297" eaLnBrk="0" fontAlgn="base" hangingPunct="0">
              <a:spcBef>
                <a:spcPct val="30000"/>
              </a:spcBef>
              <a:spcAft>
                <a:spcPct val="0"/>
              </a:spcAft>
              <a:defRPr sz="1200">
                <a:solidFill>
                  <a:schemeClr val="tx1"/>
                </a:solidFill>
                <a:latin typeface="Arial" pitchFamily="34" charset="0"/>
              </a:defRPr>
            </a:lvl7pPr>
            <a:lvl8pPr marL="3469462" indent="-231297" eaLnBrk="0" fontAlgn="base" hangingPunct="0">
              <a:spcBef>
                <a:spcPct val="30000"/>
              </a:spcBef>
              <a:spcAft>
                <a:spcPct val="0"/>
              </a:spcAft>
              <a:defRPr sz="1200">
                <a:solidFill>
                  <a:schemeClr val="tx1"/>
                </a:solidFill>
                <a:latin typeface="Arial" pitchFamily="34" charset="0"/>
              </a:defRPr>
            </a:lvl8pPr>
            <a:lvl9pPr marL="3932057" indent="-231297"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7682E794-46F0-4136-9CA4-932FA8054FD3}" type="slidenum">
              <a:rPr lang="en-US" altLang="en-US" smtClean="0"/>
              <a:pPr eaLnBrk="1" hangingPunct="1">
                <a:spcBef>
                  <a:spcPct val="0"/>
                </a:spcBef>
              </a:pPr>
              <a:t>5</a:t>
            </a:fld>
            <a:endParaRPr lang="en-US" altLang="en-US" dirty="0" smtClean="0"/>
          </a:p>
        </p:txBody>
      </p:sp>
    </p:spTree>
    <p:extLst>
      <p:ext uri="{BB962C8B-B14F-4D97-AF65-F5344CB8AC3E}">
        <p14:creationId xmlns:p14="http://schemas.microsoft.com/office/powerpoint/2010/main" val="3449790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5830569-7DEE-4A81-9A08-FCDDE23D56D8}" type="slidenum">
              <a:rPr lang="en-US" smtClean="0"/>
              <a:pPr>
                <a:defRPr/>
              </a:pPr>
              <a:t>7</a:t>
            </a:fld>
            <a:endParaRPr lang="en-US" dirty="0"/>
          </a:p>
        </p:txBody>
      </p:sp>
    </p:spTree>
    <p:extLst>
      <p:ext uri="{BB962C8B-B14F-4D97-AF65-F5344CB8AC3E}">
        <p14:creationId xmlns:p14="http://schemas.microsoft.com/office/powerpoint/2010/main" val="1052227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51717" indent="-289122" eaLnBrk="0" hangingPunct="0">
              <a:spcBef>
                <a:spcPct val="30000"/>
              </a:spcBef>
              <a:defRPr sz="1200">
                <a:solidFill>
                  <a:schemeClr val="tx1"/>
                </a:solidFill>
                <a:latin typeface="Arial" pitchFamily="34" charset="0"/>
              </a:defRPr>
            </a:lvl2pPr>
            <a:lvl3pPr marL="1156487" indent="-231297" eaLnBrk="0" hangingPunct="0">
              <a:spcBef>
                <a:spcPct val="30000"/>
              </a:spcBef>
              <a:defRPr sz="1200">
                <a:solidFill>
                  <a:schemeClr val="tx1"/>
                </a:solidFill>
                <a:latin typeface="Arial" pitchFamily="34" charset="0"/>
              </a:defRPr>
            </a:lvl3pPr>
            <a:lvl4pPr marL="1619082" indent="-231297" eaLnBrk="0" hangingPunct="0">
              <a:spcBef>
                <a:spcPct val="30000"/>
              </a:spcBef>
              <a:defRPr sz="1200">
                <a:solidFill>
                  <a:schemeClr val="tx1"/>
                </a:solidFill>
                <a:latin typeface="Arial" pitchFamily="34" charset="0"/>
              </a:defRPr>
            </a:lvl4pPr>
            <a:lvl5pPr marL="2081677" indent="-231297" eaLnBrk="0" hangingPunct="0">
              <a:spcBef>
                <a:spcPct val="30000"/>
              </a:spcBef>
              <a:defRPr sz="1200">
                <a:solidFill>
                  <a:schemeClr val="tx1"/>
                </a:solidFill>
                <a:latin typeface="Arial" pitchFamily="34" charset="0"/>
              </a:defRPr>
            </a:lvl5pPr>
            <a:lvl6pPr marL="2544272" indent="-231297" eaLnBrk="0" fontAlgn="base" hangingPunct="0">
              <a:spcBef>
                <a:spcPct val="30000"/>
              </a:spcBef>
              <a:spcAft>
                <a:spcPct val="0"/>
              </a:spcAft>
              <a:defRPr sz="1200">
                <a:solidFill>
                  <a:schemeClr val="tx1"/>
                </a:solidFill>
                <a:latin typeface="Arial" pitchFamily="34" charset="0"/>
              </a:defRPr>
            </a:lvl6pPr>
            <a:lvl7pPr marL="3006867" indent="-231297" eaLnBrk="0" fontAlgn="base" hangingPunct="0">
              <a:spcBef>
                <a:spcPct val="30000"/>
              </a:spcBef>
              <a:spcAft>
                <a:spcPct val="0"/>
              </a:spcAft>
              <a:defRPr sz="1200">
                <a:solidFill>
                  <a:schemeClr val="tx1"/>
                </a:solidFill>
                <a:latin typeface="Arial" pitchFamily="34" charset="0"/>
              </a:defRPr>
            </a:lvl7pPr>
            <a:lvl8pPr marL="3469462" indent="-231297" eaLnBrk="0" fontAlgn="base" hangingPunct="0">
              <a:spcBef>
                <a:spcPct val="30000"/>
              </a:spcBef>
              <a:spcAft>
                <a:spcPct val="0"/>
              </a:spcAft>
              <a:defRPr sz="1200">
                <a:solidFill>
                  <a:schemeClr val="tx1"/>
                </a:solidFill>
                <a:latin typeface="Arial" pitchFamily="34" charset="0"/>
              </a:defRPr>
            </a:lvl8pPr>
            <a:lvl9pPr marL="3932057" indent="-231297"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B3EC07BE-B518-473E-9019-BD527953516F}" type="slidenum">
              <a:rPr lang="en-US" altLang="en-US" smtClean="0"/>
              <a:pPr eaLnBrk="1" hangingPunct="1">
                <a:spcBef>
                  <a:spcPct val="0"/>
                </a:spcBef>
              </a:pPr>
              <a:t>8</a:t>
            </a:fld>
            <a:endParaRPr lang="en-US" altLang="en-US" dirty="0"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a:p>
            <a:pPr lvl="2" eaLnBrk="1" hangingPunct="1"/>
            <a:endParaRPr lang="en-US" altLang="en-US" sz="1400" dirty="0">
              <a:latin typeface="Arial" pitchFamily="34" charset="0"/>
            </a:endParaRPr>
          </a:p>
        </p:txBody>
      </p:sp>
    </p:spTree>
    <p:extLst>
      <p:ext uri="{BB962C8B-B14F-4D97-AF65-F5344CB8AC3E}">
        <p14:creationId xmlns:p14="http://schemas.microsoft.com/office/powerpoint/2010/main" val="428404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F5830569-7DEE-4A81-9A08-FCDDE23D56D8}" type="slidenum">
              <a:rPr lang="en-US" smtClean="0"/>
              <a:pPr>
                <a:defRPr/>
              </a:pPr>
              <a:t>9</a:t>
            </a:fld>
            <a:endParaRPr lang="en-US" dirty="0"/>
          </a:p>
        </p:txBody>
      </p:sp>
    </p:spTree>
    <p:extLst>
      <p:ext uri="{BB962C8B-B14F-4D97-AF65-F5344CB8AC3E}">
        <p14:creationId xmlns:p14="http://schemas.microsoft.com/office/powerpoint/2010/main" val="1834176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51717" indent="-289122" eaLnBrk="0" hangingPunct="0">
              <a:spcBef>
                <a:spcPct val="30000"/>
              </a:spcBef>
              <a:defRPr sz="1200">
                <a:solidFill>
                  <a:schemeClr val="tx1"/>
                </a:solidFill>
                <a:latin typeface="Arial" pitchFamily="34" charset="0"/>
              </a:defRPr>
            </a:lvl2pPr>
            <a:lvl3pPr marL="1156487" indent="-231297" eaLnBrk="0" hangingPunct="0">
              <a:spcBef>
                <a:spcPct val="30000"/>
              </a:spcBef>
              <a:defRPr sz="1200">
                <a:solidFill>
                  <a:schemeClr val="tx1"/>
                </a:solidFill>
                <a:latin typeface="Arial" pitchFamily="34" charset="0"/>
              </a:defRPr>
            </a:lvl3pPr>
            <a:lvl4pPr marL="1619082" indent="-231297" eaLnBrk="0" hangingPunct="0">
              <a:spcBef>
                <a:spcPct val="30000"/>
              </a:spcBef>
              <a:defRPr sz="1200">
                <a:solidFill>
                  <a:schemeClr val="tx1"/>
                </a:solidFill>
                <a:latin typeface="Arial" pitchFamily="34" charset="0"/>
              </a:defRPr>
            </a:lvl4pPr>
            <a:lvl5pPr marL="2081677" indent="-231297" eaLnBrk="0" hangingPunct="0">
              <a:spcBef>
                <a:spcPct val="30000"/>
              </a:spcBef>
              <a:defRPr sz="1200">
                <a:solidFill>
                  <a:schemeClr val="tx1"/>
                </a:solidFill>
                <a:latin typeface="Arial" pitchFamily="34" charset="0"/>
              </a:defRPr>
            </a:lvl5pPr>
            <a:lvl6pPr marL="2544272" indent="-231297" eaLnBrk="0" fontAlgn="base" hangingPunct="0">
              <a:spcBef>
                <a:spcPct val="30000"/>
              </a:spcBef>
              <a:spcAft>
                <a:spcPct val="0"/>
              </a:spcAft>
              <a:defRPr sz="1200">
                <a:solidFill>
                  <a:schemeClr val="tx1"/>
                </a:solidFill>
                <a:latin typeface="Arial" pitchFamily="34" charset="0"/>
              </a:defRPr>
            </a:lvl6pPr>
            <a:lvl7pPr marL="3006867" indent="-231297" eaLnBrk="0" fontAlgn="base" hangingPunct="0">
              <a:spcBef>
                <a:spcPct val="30000"/>
              </a:spcBef>
              <a:spcAft>
                <a:spcPct val="0"/>
              </a:spcAft>
              <a:defRPr sz="1200">
                <a:solidFill>
                  <a:schemeClr val="tx1"/>
                </a:solidFill>
                <a:latin typeface="Arial" pitchFamily="34" charset="0"/>
              </a:defRPr>
            </a:lvl7pPr>
            <a:lvl8pPr marL="3469462" indent="-231297" eaLnBrk="0" fontAlgn="base" hangingPunct="0">
              <a:spcBef>
                <a:spcPct val="30000"/>
              </a:spcBef>
              <a:spcAft>
                <a:spcPct val="0"/>
              </a:spcAft>
              <a:defRPr sz="1200">
                <a:solidFill>
                  <a:schemeClr val="tx1"/>
                </a:solidFill>
                <a:latin typeface="Arial" pitchFamily="34" charset="0"/>
              </a:defRPr>
            </a:lvl8pPr>
            <a:lvl9pPr marL="3932057" indent="-231297"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192AB21C-38D5-4565-A287-9701B8BA0474}" type="slidenum">
              <a:rPr lang="en-US" altLang="en-US" smtClean="0"/>
              <a:pPr eaLnBrk="1" hangingPunct="1">
                <a:spcBef>
                  <a:spcPct val="0"/>
                </a:spcBef>
              </a:pPr>
              <a:t>10</a:t>
            </a:fld>
            <a:endParaRPr lang="en-US" altLang="en-US" dirty="0"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2" eaLnBrk="1" hangingPunct="1"/>
            <a:endParaRPr lang="en-US" altLang="en-US" sz="1400" b="1" dirty="0">
              <a:latin typeface="Arial" pitchFamily="34" charset="0"/>
            </a:endParaRPr>
          </a:p>
        </p:txBody>
      </p:sp>
    </p:spTree>
    <p:extLst>
      <p:ext uri="{BB962C8B-B14F-4D97-AF65-F5344CB8AC3E}">
        <p14:creationId xmlns:p14="http://schemas.microsoft.com/office/powerpoint/2010/main" val="1029821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1146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51717" indent="-289122" eaLnBrk="0" hangingPunct="0">
              <a:spcBef>
                <a:spcPct val="30000"/>
              </a:spcBef>
              <a:defRPr sz="1200">
                <a:solidFill>
                  <a:schemeClr val="tx1"/>
                </a:solidFill>
                <a:latin typeface="Arial" pitchFamily="34" charset="0"/>
              </a:defRPr>
            </a:lvl2pPr>
            <a:lvl3pPr marL="1156487" indent="-231297" eaLnBrk="0" hangingPunct="0">
              <a:spcBef>
                <a:spcPct val="30000"/>
              </a:spcBef>
              <a:defRPr sz="1200">
                <a:solidFill>
                  <a:schemeClr val="tx1"/>
                </a:solidFill>
                <a:latin typeface="Arial" pitchFamily="34" charset="0"/>
              </a:defRPr>
            </a:lvl3pPr>
            <a:lvl4pPr marL="1619082" indent="-231297" eaLnBrk="0" hangingPunct="0">
              <a:spcBef>
                <a:spcPct val="30000"/>
              </a:spcBef>
              <a:defRPr sz="1200">
                <a:solidFill>
                  <a:schemeClr val="tx1"/>
                </a:solidFill>
                <a:latin typeface="Arial" pitchFamily="34" charset="0"/>
              </a:defRPr>
            </a:lvl4pPr>
            <a:lvl5pPr marL="2081677" indent="-231297" eaLnBrk="0" hangingPunct="0">
              <a:spcBef>
                <a:spcPct val="30000"/>
              </a:spcBef>
              <a:defRPr sz="1200">
                <a:solidFill>
                  <a:schemeClr val="tx1"/>
                </a:solidFill>
                <a:latin typeface="Arial" pitchFamily="34" charset="0"/>
              </a:defRPr>
            </a:lvl5pPr>
            <a:lvl6pPr marL="2544272" indent="-231297" eaLnBrk="0" fontAlgn="base" hangingPunct="0">
              <a:spcBef>
                <a:spcPct val="30000"/>
              </a:spcBef>
              <a:spcAft>
                <a:spcPct val="0"/>
              </a:spcAft>
              <a:defRPr sz="1200">
                <a:solidFill>
                  <a:schemeClr val="tx1"/>
                </a:solidFill>
                <a:latin typeface="Arial" pitchFamily="34" charset="0"/>
              </a:defRPr>
            </a:lvl6pPr>
            <a:lvl7pPr marL="3006867" indent="-231297" eaLnBrk="0" fontAlgn="base" hangingPunct="0">
              <a:spcBef>
                <a:spcPct val="30000"/>
              </a:spcBef>
              <a:spcAft>
                <a:spcPct val="0"/>
              </a:spcAft>
              <a:defRPr sz="1200">
                <a:solidFill>
                  <a:schemeClr val="tx1"/>
                </a:solidFill>
                <a:latin typeface="Arial" pitchFamily="34" charset="0"/>
              </a:defRPr>
            </a:lvl7pPr>
            <a:lvl8pPr marL="3469462" indent="-231297" eaLnBrk="0" fontAlgn="base" hangingPunct="0">
              <a:spcBef>
                <a:spcPct val="30000"/>
              </a:spcBef>
              <a:spcAft>
                <a:spcPct val="0"/>
              </a:spcAft>
              <a:defRPr sz="1200">
                <a:solidFill>
                  <a:schemeClr val="tx1"/>
                </a:solidFill>
                <a:latin typeface="Arial" pitchFamily="34" charset="0"/>
              </a:defRPr>
            </a:lvl8pPr>
            <a:lvl9pPr marL="3932057" indent="-231297"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7D257C64-B953-46A3-89A1-7C91D354DE51}" type="slidenum">
              <a:rPr lang="en-US" altLang="en-US" smtClean="0"/>
              <a:pPr eaLnBrk="1" hangingPunct="1">
                <a:spcBef>
                  <a:spcPct val="0"/>
                </a:spcBef>
              </a:pPr>
              <a:t>11</a:t>
            </a:fld>
            <a:endParaRPr lang="en-US" altLang="en-US" dirty="0" smtClean="0"/>
          </a:p>
        </p:txBody>
      </p:sp>
    </p:spTree>
    <p:extLst>
      <p:ext uri="{BB962C8B-B14F-4D97-AF65-F5344CB8AC3E}">
        <p14:creationId xmlns:p14="http://schemas.microsoft.com/office/powerpoint/2010/main" val="4185310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ndParaRPr>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51717" indent="-289122" eaLnBrk="0" hangingPunct="0">
              <a:spcBef>
                <a:spcPct val="30000"/>
              </a:spcBef>
              <a:defRPr sz="1200">
                <a:solidFill>
                  <a:schemeClr val="tx1"/>
                </a:solidFill>
                <a:latin typeface="Arial" pitchFamily="34" charset="0"/>
              </a:defRPr>
            </a:lvl2pPr>
            <a:lvl3pPr marL="1156487" indent="-231297" eaLnBrk="0" hangingPunct="0">
              <a:spcBef>
                <a:spcPct val="30000"/>
              </a:spcBef>
              <a:defRPr sz="1200">
                <a:solidFill>
                  <a:schemeClr val="tx1"/>
                </a:solidFill>
                <a:latin typeface="Arial" pitchFamily="34" charset="0"/>
              </a:defRPr>
            </a:lvl3pPr>
            <a:lvl4pPr marL="1619082" indent="-231297" eaLnBrk="0" hangingPunct="0">
              <a:spcBef>
                <a:spcPct val="30000"/>
              </a:spcBef>
              <a:defRPr sz="1200">
                <a:solidFill>
                  <a:schemeClr val="tx1"/>
                </a:solidFill>
                <a:latin typeface="Arial" pitchFamily="34" charset="0"/>
              </a:defRPr>
            </a:lvl4pPr>
            <a:lvl5pPr marL="2081677" indent="-231297" eaLnBrk="0" hangingPunct="0">
              <a:spcBef>
                <a:spcPct val="30000"/>
              </a:spcBef>
              <a:defRPr sz="1200">
                <a:solidFill>
                  <a:schemeClr val="tx1"/>
                </a:solidFill>
                <a:latin typeface="Arial" pitchFamily="34" charset="0"/>
              </a:defRPr>
            </a:lvl5pPr>
            <a:lvl6pPr marL="2544272" indent="-231297" eaLnBrk="0" fontAlgn="base" hangingPunct="0">
              <a:spcBef>
                <a:spcPct val="30000"/>
              </a:spcBef>
              <a:spcAft>
                <a:spcPct val="0"/>
              </a:spcAft>
              <a:defRPr sz="1200">
                <a:solidFill>
                  <a:schemeClr val="tx1"/>
                </a:solidFill>
                <a:latin typeface="Arial" pitchFamily="34" charset="0"/>
              </a:defRPr>
            </a:lvl6pPr>
            <a:lvl7pPr marL="3006867" indent="-231297" eaLnBrk="0" fontAlgn="base" hangingPunct="0">
              <a:spcBef>
                <a:spcPct val="30000"/>
              </a:spcBef>
              <a:spcAft>
                <a:spcPct val="0"/>
              </a:spcAft>
              <a:defRPr sz="1200">
                <a:solidFill>
                  <a:schemeClr val="tx1"/>
                </a:solidFill>
                <a:latin typeface="Arial" pitchFamily="34" charset="0"/>
              </a:defRPr>
            </a:lvl7pPr>
            <a:lvl8pPr marL="3469462" indent="-231297" eaLnBrk="0" fontAlgn="base" hangingPunct="0">
              <a:spcBef>
                <a:spcPct val="30000"/>
              </a:spcBef>
              <a:spcAft>
                <a:spcPct val="0"/>
              </a:spcAft>
              <a:defRPr sz="1200">
                <a:solidFill>
                  <a:schemeClr val="tx1"/>
                </a:solidFill>
                <a:latin typeface="Arial" pitchFamily="34" charset="0"/>
              </a:defRPr>
            </a:lvl8pPr>
            <a:lvl9pPr marL="3932057" indent="-231297"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426511CE-7D28-4307-B3F7-AB02EAA24B9F}" type="slidenum">
              <a:rPr lang="en-US" altLang="en-US" smtClean="0"/>
              <a:pPr eaLnBrk="1" hangingPunct="1">
                <a:spcBef>
                  <a:spcPct val="0"/>
                </a:spcBef>
              </a:pPr>
              <a:t>12</a:t>
            </a:fld>
            <a:endParaRPr lang="en-US" altLang="en-US" dirty="0" smtClean="0"/>
          </a:p>
        </p:txBody>
      </p:sp>
    </p:spTree>
    <p:extLst>
      <p:ext uri="{BB962C8B-B14F-4D97-AF65-F5344CB8AC3E}">
        <p14:creationId xmlns:p14="http://schemas.microsoft.com/office/powerpoint/2010/main" val="200172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2457126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2843167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5423973-4044-4CE8-ABFC-ADBDCB7F51E1}" type="slidenum">
              <a:rPr lang="en-US" smtClean="0"/>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257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39448842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5423973-4044-4CE8-ABFC-ADBDCB7F51E1}" type="slidenum">
              <a:rPr lang="en-US" smtClean="0"/>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69887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2483575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7757742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409044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1802401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1663895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350862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222238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1888597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388810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336261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8985B9-74DC-42C4-89EF-EC38D26F3EA8}" type="datetimeFigureOut">
              <a:rPr lang="en-US" smtClean="0"/>
              <a:t>8/22/2015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5423973-4044-4CE8-ABFC-ADBDCB7F51E1}" type="slidenum">
              <a:rPr lang="en-US" smtClean="0"/>
              <a:t>‹#›</a:t>
            </a:fld>
            <a:endParaRPr lang="en-US" dirty="0"/>
          </a:p>
        </p:txBody>
      </p:sp>
    </p:spTree>
    <p:extLst>
      <p:ext uri="{BB962C8B-B14F-4D97-AF65-F5344CB8AC3E}">
        <p14:creationId xmlns:p14="http://schemas.microsoft.com/office/powerpoint/2010/main" val="350696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58985B9-74DC-42C4-89EF-EC38D26F3EA8}" type="datetimeFigureOut">
              <a:rPr lang="en-US" smtClean="0"/>
              <a:t>8/22/2015</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5423973-4044-4CE8-ABFC-ADBDCB7F51E1}" type="slidenum">
              <a:rPr lang="en-US" smtClean="0"/>
              <a:t>‹#›</a:t>
            </a:fld>
            <a:endParaRPr lang="en-US" dirty="0"/>
          </a:p>
        </p:txBody>
      </p:sp>
    </p:spTree>
    <p:extLst>
      <p:ext uri="{BB962C8B-B14F-4D97-AF65-F5344CB8AC3E}">
        <p14:creationId xmlns:p14="http://schemas.microsoft.com/office/powerpoint/2010/main" val="1300611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scowan@hospciewr.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pwsturgis@novanthealth.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990600"/>
            <a:ext cx="7239000" cy="3124201"/>
          </a:xfrm>
        </p:spPr>
        <p:txBody>
          <a:bodyPr>
            <a:normAutofit/>
          </a:bodyPr>
          <a:lstStyle/>
          <a:p>
            <a:pPr algn="ctr"/>
            <a:r>
              <a:rPr lang="en-US" b="1" dirty="0" smtClean="0">
                <a:solidFill>
                  <a:srgbClr val="0070C0"/>
                </a:solidFill>
                <a:latin typeface="Garamond" panose="02020404030301010803" pitchFamily="18" charset="0"/>
              </a:rPr>
              <a:t>Grief Theories</a:t>
            </a:r>
            <a:r>
              <a:rPr lang="en-US" dirty="0" smtClean="0">
                <a:solidFill>
                  <a:srgbClr val="0070C0"/>
                </a:solidFill>
                <a:latin typeface="Garamond" panose="02020404030301010803" pitchFamily="18" charset="0"/>
              </a:rPr>
              <a:t/>
            </a:r>
            <a:br>
              <a:rPr lang="en-US" dirty="0" smtClean="0">
                <a:solidFill>
                  <a:srgbClr val="0070C0"/>
                </a:solidFill>
                <a:latin typeface="Garamond" panose="02020404030301010803" pitchFamily="18" charset="0"/>
              </a:rPr>
            </a:br>
            <a:r>
              <a:rPr lang="en-US" sz="3100" dirty="0" smtClean="0">
                <a:solidFill>
                  <a:srgbClr val="0070C0"/>
                </a:solidFill>
                <a:latin typeface="Garamond" panose="02020404030301010803" pitchFamily="18" charset="0"/>
              </a:rPr>
              <a:t>NCHPP Bereavement </a:t>
            </a:r>
            <a:br>
              <a:rPr lang="en-US" sz="3100" dirty="0" smtClean="0">
                <a:solidFill>
                  <a:srgbClr val="0070C0"/>
                </a:solidFill>
                <a:latin typeface="Garamond" panose="02020404030301010803" pitchFamily="18" charset="0"/>
              </a:rPr>
            </a:br>
            <a:r>
              <a:rPr lang="en-US" sz="3100" dirty="0" smtClean="0">
                <a:solidFill>
                  <a:srgbClr val="0070C0"/>
                </a:solidFill>
                <a:latin typeface="Garamond" panose="02020404030301010803" pitchFamily="18" charset="0"/>
              </a:rPr>
              <a:t>Professional Chat</a:t>
            </a:r>
            <a:br>
              <a:rPr lang="en-US" sz="3100" dirty="0" smtClean="0">
                <a:solidFill>
                  <a:srgbClr val="0070C0"/>
                </a:solidFill>
                <a:latin typeface="Garamond" panose="02020404030301010803" pitchFamily="18" charset="0"/>
              </a:rPr>
            </a:br>
            <a:r>
              <a:rPr lang="en-US" sz="3100" dirty="0" smtClean="0">
                <a:solidFill>
                  <a:srgbClr val="0070C0"/>
                </a:solidFill>
                <a:latin typeface="Garamond" panose="02020404030301010803" pitchFamily="18" charset="0"/>
              </a:rPr>
              <a:t>September 2015</a:t>
            </a:r>
            <a:endParaRPr lang="en-US" sz="3100" dirty="0">
              <a:solidFill>
                <a:srgbClr val="0070C0"/>
              </a:solidFill>
              <a:latin typeface="Garamond" panose="02020404030301010803" pitchFamily="18" charset="0"/>
            </a:endParaRPr>
          </a:p>
        </p:txBody>
      </p:sp>
      <p:sp>
        <p:nvSpPr>
          <p:cNvPr id="3" name="Subtitle 2"/>
          <p:cNvSpPr>
            <a:spLocks noGrp="1"/>
          </p:cNvSpPr>
          <p:nvPr>
            <p:ph type="subTitle" idx="1"/>
          </p:nvPr>
        </p:nvSpPr>
        <p:spPr/>
        <p:txBody>
          <a:bodyPr>
            <a:normAutofit/>
          </a:bodyPr>
          <a:lstStyle/>
          <a:p>
            <a:pPr algn="ctr"/>
            <a:r>
              <a:rPr lang="en-US" sz="2400" dirty="0" smtClean="0">
                <a:solidFill>
                  <a:srgbClr val="0070C0"/>
                </a:solidFill>
                <a:latin typeface="Garamond" panose="02020404030301010803" pitchFamily="18" charset="0"/>
              </a:rPr>
              <a:t>Diane Snyder Cowan </a:t>
            </a:r>
            <a:r>
              <a:rPr lang="en-US" sz="2400" dirty="0" smtClean="0">
                <a:solidFill>
                  <a:srgbClr val="0070C0"/>
                </a:solidFill>
                <a:latin typeface="Garamond" panose="02020404030301010803" pitchFamily="18" charset="0"/>
                <a:hlinkClick r:id="rId3"/>
              </a:rPr>
              <a:t>dscowan@hospciewr.org</a:t>
            </a:r>
            <a:endParaRPr lang="en-US" sz="2400" dirty="0" smtClean="0">
              <a:solidFill>
                <a:srgbClr val="0070C0"/>
              </a:solidFill>
              <a:latin typeface="Garamond" panose="02020404030301010803" pitchFamily="18" charset="0"/>
            </a:endParaRPr>
          </a:p>
          <a:p>
            <a:pPr algn="ctr"/>
            <a:r>
              <a:rPr lang="en-US" sz="2400" dirty="0" smtClean="0">
                <a:solidFill>
                  <a:srgbClr val="0070C0"/>
                </a:solidFill>
                <a:latin typeface="Garamond" panose="02020404030301010803" pitchFamily="18" charset="0"/>
              </a:rPr>
              <a:t>Wesley Sturgis </a:t>
            </a:r>
            <a:r>
              <a:rPr lang="en-US" sz="2400" dirty="0" smtClean="0">
                <a:solidFill>
                  <a:srgbClr val="0070C0"/>
                </a:solidFill>
                <a:latin typeface="Garamond" panose="02020404030301010803" pitchFamily="18" charset="0"/>
                <a:hlinkClick r:id="rId4"/>
              </a:rPr>
              <a:t>pwsturgis@novanthealth.org</a:t>
            </a:r>
            <a:endParaRPr lang="en-US" sz="2400" dirty="0" smtClean="0">
              <a:solidFill>
                <a:srgbClr val="0070C0"/>
              </a:solidFill>
              <a:latin typeface="Garamond" panose="02020404030301010803" pitchFamily="18" charset="0"/>
            </a:endParaRPr>
          </a:p>
          <a:p>
            <a:endParaRPr lang="en-US" dirty="0">
              <a:solidFill>
                <a:srgbClr val="0070C0"/>
              </a:solidFill>
            </a:endParaRPr>
          </a:p>
        </p:txBody>
      </p:sp>
    </p:spTree>
    <p:extLst>
      <p:ext uri="{BB962C8B-B14F-4D97-AF65-F5344CB8AC3E}">
        <p14:creationId xmlns:p14="http://schemas.microsoft.com/office/powerpoint/2010/main" val="2702740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905000" y="510988"/>
            <a:ext cx="6248400" cy="1143000"/>
          </a:xfrm>
        </p:spPr>
        <p:txBody>
          <a:bodyPr>
            <a:normAutofit fontScale="90000"/>
          </a:bodyPr>
          <a:lstStyle/>
          <a:p>
            <a:pPr algn="ctr" eaLnBrk="1" hangingPunct="1"/>
            <a:r>
              <a:rPr lang="en-US" altLang="en-US" sz="4000" dirty="0" smtClean="0"/>
              <a:t> </a:t>
            </a:r>
            <a:r>
              <a:rPr lang="en-US" altLang="en-US" sz="4900" b="1" dirty="0" smtClean="0">
                <a:solidFill>
                  <a:srgbClr val="0070C0"/>
                </a:solidFill>
                <a:latin typeface="Garamond" panose="02020404030301010803" pitchFamily="18" charset="0"/>
              </a:rPr>
              <a:t>Loss of meaning theory</a:t>
            </a:r>
            <a:endParaRPr lang="en-US" altLang="en-US" sz="4900" b="1" dirty="0" smtClean="0">
              <a:solidFill>
                <a:srgbClr val="002060"/>
              </a:solidFill>
              <a:latin typeface="Garamond" panose="02020404030301010803" pitchFamily="18" charset="0"/>
            </a:endParaRPr>
          </a:p>
        </p:txBody>
      </p:sp>
      <p:sp>
        <p:nvSpPr>
          <p:cNvPr id="38915" name="Rectangle 3"/>
          <p:cNvSpPr>
            <a:spLocks noGrp="1" noChangeArrowheads="1"/>
          </p:cNvSpPr>
          <p:nvPr>
            <p:ph idx="1"/>
          </p:nvPr>
        </p:nvSpPr>
        <p:spPr>
          <a:xfrm>
            <a:off x="990600" y="1981200"/>
            <a:ext cx="7543800" cy="3810000"/>
          </a:xfrm>
        </p:spPr>
        <p:txBody>
          <a:bodyPr/>
          <a:lstStyle/>
          <a:p>
            <a:pPr marL="0" indent="0" eaLnBrk="1" hangingPunct="1">
              <a:buNone/>
              <a:defRPr/>
            </a:pPr>
            <a:r>
              <a:rPr lang="en-US" sz="3600" dirty="0" smtClean="0">
                <a:solidFill>
                  <a:srgbClr val="0070C0"/>
                </a:solidFill>
                <a:latin typeface="Garamond" panose="02020404030301010803" pitchFamily="18" charset="0"/>
              </a:rPr>
              <a:t>Niemeyer:  Making sense of the death</a:t>
            </a:r>
          </a:p>
          <a:p>
            <a:pPr marL="0" indent="0" eaLnBrk="1" hangingPunct="1">
              <a:buNone/>
              <a:defRPr/>
            </a:pPr>
            <a:endParaRPr lang="en-US" sz="1000" dirty="0" smtClean="0">
              <a:solidFill>
                <a:srgbClr val="0070C0"/>
              </a:solidFill>
              <a:latin typeface="Garamond" panose="02020404030301010803" pitchFamily="18" charset="0"/>
            </a:endParaRPr>
          </a:p>
          <a:p>
            <a:pPr lvl="2">
              <a:buFont typeface="Wingdings" panose="05000000000000000000" pitchFamily="2" charset="2"/>
              <a:buChar char="Ø"/>
              <a:defRPr/>
            </a:pPr>
            <a:r>
              <a:rPr lang="en-US" sz="3600" dirty="0" smtClean="0">
                <a:solidFill>
                  <a:srgbClr val="0070C0"/>
                </a:solidFill>
                <a:latin typeface="Garamond" panose="02020404030301010803" pitchFamily="18" charset="0"/>
              </a:rPr>
              <a:t>By talking at length about details 	of the deceased’s life or death 	and telling the story again and 	again</a:t>
            </a:r>
          </a:p>
          <a:p>
            <a:pPr marL="0" indent="0" eaLnBrk="1" hangingPunct="1">
              <a:buFont typeface="Wingdings" pitchFamily="2" charset="2"/>
              <a:buNone/>
              <a:defRPr/>
            </a:pPr>
            <a:endParaRPr lang="en-US" dirty="0" smtClean="0">
              <a:latin typeface="+mj-lt"/>
            </a:endParaRPr>
          </a:p>
          <a:p>
            <a:pPr eaLnBrk="1" hangingPunct="1">
              <a:defRPr/>
            </a:pPr>
            <a:endParaRPr lang="en-US" dirty="0" smtClean="0">
              <a:latin typeface="+mj-lt"/>
            </a:endParaRPr>
          </a:p>
          <a:p>
            <a:pPr eaLnBrk="1" hangingPunct="1">
              <a:defRPr/>
            </a:pPr>
            <a:endParaRPr lang="en-US" dirty="0" smtClean="0">
              <a:latin typeface="+mj-lt"/>
            </a:endParaRPr>
          </a:p>
        </p:txBody>
      </p:sp>
    </p:spTree>
    <p:extLst>
      <p:ext uri="{BB962C8B-B14F-4D97-AF65-F5344CB8AC3E}">
        <p14:creationId xmlns:p14="http://schemas.microsoft.com/office/powerpoint/2010/main" val="2185259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752601" y="457200"/>
            <a:ext cx="6781800" cy="1143000"/>
          </a:xfrm>
        </p:spPr>
        <p:txBody>
          <a:bodyPr>
            <a:normAutofit/>
          </a:bodyPr>
          <a:lstStyle/>
          <a:p>
            <a:pPr algn="ctr"/>
            <a:r>
              <a:rPr lang="en-US" altLang="en-US" sz="4400" b="1" dirty="0" smtClean="0">
                <a:solidFill>
                  <a:srgbClr val="0070C0"/>
                </a:solidFill>
                <a:latin typeface="Garamond" panose="02020404030301010803" pitchFamily="18" charset="0"/>
              </a:rPr>
              <a:t>Meaning Making Models</a:t>
            </a:r>
          </a:p>
        </p:txBody>
      </p:sp>
      <p:sp>
        <p:nvSpPr>
          <p:cNvPr id="60419" name="Content Placeholder 2"/>
          <p:cNvSpPr>
            <a:spLocks noGrp="1"/>
          </p:cNvSpPr>
          <p:nvPr>
            <p:ph idx="1"/>
          </p:nvPr>
        </p:nvSpPr>
        <p:spPr>
          <a:xfrm>
            <a:off x="1143000" y="1828800"/>
            <a:ext cx="7467600" cy="4297363"/>
          </a:xfrm>
        </p:spPr>
        <p:txBody>
          <a:bodyPr>
            <a:normAutofit lnSpcReduction="10000"/>
          </a:bodyPr>
          <a:lstStyle/>
          <a:p>
            <a:pPr marL="400050" lvl="1" indent="0">
              <a:buNone/>
              <a:defRPr/>
            </a:pPr>
            <a:r>
              <a:rPr lang="en-US" sz="3600" dirty="0" smtClean="0">
                <a:solidFill>
                  <a:srgbClr val="0070C0"/>
                </a:solidFill>
                <a:latin typeface="Garamond" panose="02020404030301010803" pitchFamily="18" charset="0"/>
              </a:rPr>
              <a:t>Rynearson: Retelling violent death</a:t>
            </a:r>
          </a:p>
          <a:p>
            <a:pPr marL="0" indent="0" eaLnBrk="1" hangingPunct="1">
              <a:buFont typeface="Wingdings" pitchFamily="2" charset="2"/>
              <a:buNone/>
              <a:defRPr/>
            </a:pPr>
            <a:endParaRPr lang="en-US" sz="1000" dirty="0" smtClean="0">
              <a:solidFill>
                <a:srgbClr val="0070C0"/>
              </a:solidFill>
              <a:latin typeface="Garamond" panose="02020404030301010803" pitchFamily="18" charset="0"/>
            </a:endParaRPr>
          </a:p>
          <a:p>
            <a:pPr lvl="2">
              <a:buFont typeface="Arial" panose="020B0604020202020204" pitchFamily="34" charset="0"/>
              <a:buChar char="•"/>
              <a:defRPr/>
            </a:pPr>
            <a:r>
              <a:rPr lang="en-US" sz="3000" dirty="0" smtClean="0">
                <a:solidFill>
                  <a:srgbClr val="0070C0"/>
                </a:solidFill>
                <a:latin typeface="Garamond" panose="02020404030301010803" pitchFamily="18" charset="0"/>
              </a:rPr>
              <a:t>Retelling story to include role for the mourner</a:t>
            </a:r>
          </a:p>
          <a:p>
            <a:pPr marL="857250" lvl="2" indent="0">
              <a:buFont typeface="Arial" charset="0"/>
              <a:buNone/>
              <a:defRPr/>
            </a:pPr>
            <a:endParaRPr lang="en-US" sz="800" dirty="0" smtClean="0">
              <a:solidFill>
                <a:srgbClr val="0070C0"/>
              </a:solidFill>
              <a:latin typeface="Garamond" panose="02020404030301010803" pitchFamily="18" charset="0"/>
            </a:endParaRPr>
          </a:p>
          <a:p>
            <a:pPr lvl="2">
              <a:buFont typeface="Arial" panose="020B0604020202020204" pitchFamily="34" charset="0"/>
              <a:buChar char="•"/>
              <a:defRPr/>
            </a:pPr>
            <a:r>
              <a:rPr lang="en-US" sz="3000" dirty="0" smtClean="0">
                <a:solidFill>
                  <a:srgbClr val="0070C0"/>
                </a:solidFill>
                <a:latin typeface="Garamond" panose="02020404030301010803" pitchFamily="18" charset="0"/>
              </a:rPr>
              <a:t>End futile search for meaning in violent death</a:t>
            </a:r>
          </a:p>
          <a:p>
            <a:pPr marL="857250" lvl="2" indent="0">
              <a:buFont typeface="Arial" charset="0"/>
              <a:buNone/>
              <a:defRPr/>
            </a:pPr>
            <a:endParaRPr lang="en-US" sz="800" dirty="0" smtClean="0">
              <a:solidFill>
                <a:srgbClr val="0070C0"/>
              </a:solidFill>
              <a:latin typeface="Garamond" panose="02020404030301010803" pitchFamily="18" charset="0"/>
            </a:endParaRPr>
          </a:p>
          <a:p>
            <a:pPr lvl="2">
              <a:buFont typeface="Arial" panose="020B0604020202020204" pitchFamily="34" charset="0"/>
              <a:buChar char="•"/>
              <a:defRPr/>
            </a:pPr>
            <a:r>
              <a:rPr lang="en-US" sz="3000" dirty="0" smtClean="0">
                <a:solidFill>
                  <a:srgbClr val="0070C0"/>
                </a:solidFill>
                <a:latin typeface="Garamond" panose="02020404030301010803" pitchFamily="18" charset="0"/>
              </a:rPr>
              <a:t>Restore the living presence of the deceased</a:t>
            </a:r>
          </a:p>
        </p:txBody>
      </p:sp>
    </p:spTree>
    <p:extLst>
      <p:ext uri="{BB962C8B-B14F-4D97-AF65-F5344CB8AC3E}">
        <p14:creationId xmlns:p14="http://schemas.microsoft.com/office/powerpoint/2010/main" val="15444428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28800" y="609600"/>
            <a:ext cx="6324600" cy="1219200"/>
          </a:xfrm>
        </p:spPr>
        <p:txBody>
          <a:bodyPr>
            <a:noAutofit/>
          </a:bodyPr>
          <a:lstStyle/>
          <a:p>
            <a:pPr algn="ctr"/>
            <a:r>
              <a:rPr lang="en-US" altLang="en-US" sz="4400" b="1" dirty="0" smtClean="0">
                <a:solidFill>
                  <a:srgbClr val="0070C0"/>
                </a:solidFill>
                <a:latin typeface="Garamond" panose="02020404030301010803" pitchFamily="18" charset="0"/>
              </a:rPr>
              <a:t>Meaning Making Models</a:t>
            </a:r>
          </a:p>
        </p:txBody>
      </p:sp>
      <p:sp>
        <p:nvSpPr>
          <p:cNvPr id="61443" name="Content Placeholder 2"/>
          <p:cNvSpPr>
            <a:spLocks noGrp="1"/>
          </p:cNvSpPr>
          <p:nvPr>
            <p:ph idx="1"/>
          </p:nvPr>
        </p:nvSpPr>
        <p:spPr>
          <a:xfrm>
            <a:off x="1447800" y="1600200"/>
            <a:ext cx="7467600" cy="4525963"/>
          </a:xfrm>
        </p:spPr>
        <p:txBody>
          <a:bodyPr>
            <a:noAutofit/>
          </a:bodyPr>
          <a:lstStyle/>
          <a:p>
            <a:pPr marL="0" indent="0">
              <a:buNone/>
              <a:defRPr/>
            </a:pPr>
            <a:endParaRPr lang="en-US" sz="3200" dirty="0" smtClean="0">
              <a:solidFill>
                <a:srgbClr val="0070C0"/>
              </a:solidFill>
              <a:latin typeface="Garamond" panose="02020404030301010803" pitchFamily="18" charset="0"/>
            </a:endParaRPr>
          </a:p>
          <a:p>
            <a:pPr marL="0" indent="0">
              <a:buNone/>
              <a:defRPr/>
            </a:pPr>
            <a:r>
              <a:rPr lang="en-US" sz="3200" dirty="0" smtClean="0">
                <a:solidFill>
                  <a:srgbClr val="0070C0"/>
                </a:solidFill>
                <a:latin typeface="Garamond" panose="02020404030301010803" pitchFamily="18" charset="0"/>
              </a:rPr>
              <a:t>Ways to make sense of the death</a:t>
            </a:r>
          </a:p>
          <a:p>
            <a:pPr marL="0" indent="0">
              <a:buNone/>
              <a:defRPr/>
            </a:pPr>
            <a:endParaRPr lang="en-US" sz="1000" dirty="0" smtClean="0">
              <a:solidFill>
                <a:srgbClr val="0070C0"/>
              </a:solidFill>
              <a:latin typeface="Garamond" panose="02020404030301010803" pitchFamily="18" charset="0"/>
            </a:endParaRPr>
          </a:p>
          <a:p>
            <a:pPr lvl="1">
              <a:buFont typeface="Arial" panose="020B0604020202020204" pitchFamily="34" charset="0"/>
              <a:buChar char="•"/>
              <a:defRPr/>
            </a:pPr>
            <a:r>
              <a:rPr lang="en-US" sz="3200" dirty="0" smtClean="0">
                <a:solidFill>
                  <a:srgbClr val="0070C0"/>
                </a:solidFill>
                <a:latin typeface="Garamond" panose="02020404030301010803" pitchFamily="18" charset="0"/>
              </a:rPr>
              <a:t>Narrative forms: reminiscing, journaling</a:t>
            </a:r>
          </a:p>
          <a:p>
            <a:pPr lvl="1">
              <a:buFont typeface="Arial" panose="020B0604020202020204" pitchFamily="34" charset="0"/>
              <a:buChar char="•"/>
              <a:defRPr/>
            </a:pPr>
            <a:r>
              <a:rPr lang="en-US" sz="3200" dirty="0" smtClean="0">
                <a:solidFill>
                  <a:srgbClr val="0070C0"/>
                </a:solidFill>
                <a:latin typeface="Garamond" panose="02020404030301010803" pitchFamily="18" charset="0"/>
              </a:rPr>
              <a:t>Artwork</a:t>
            </a:r>
          </a:p>
          <a:p>
            <a:pPr lvl="1">
              <a:buFont typeface="Arial" panose="020B0604020202020204" pitchFamily="34" charset="0"/>
              <a:buChar char="•"/>
              <a:defRPr/>
            </a:pPr>
            <a:r>
              <a:rPr lang="en-US" sz="3200" dirty="0" smtClean="0">
                <a:solidFill>
                  <a:srgbClr val="0070C0"/>
                </a:solidFill>
                <a:latin typeface="Garamond" panose="02020404030301010803" pitchFamily="18" charset="0"/>
              </a:rPr>
              <a:t>Cultural practices, spiritual traditions or memorials</a:t>
            </a:r>
          </a:p>
        </p:txBody>
      </p:sp>
    </p:spTree>
    <p:extLst>
      <p:ext uri="{BB962C8B-B14F-4D97-AF65-F5344CB8AC3E}">
        <p14:creationId xmlns:p14="http://schemas.microsoft.com/office/powerpoint/2010/main" val="3831508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595718" y="304800"/>
            <a:ext cx="7010400" cy="1143000"/>
          </a:xfrm>
        </p:spPr>
        <p:txBody>
          <a:bodyPr>
            <a:normAutofit/>
          </a:bodyPr>
          <a:lstStyle/>
          <a:p>
            <a:pPr algn="ctr"/>
            <a:r>
              <a:rPr lang="en-US" altLang="en-US" sz="4400" b="1" dirty="0" smtClean="0">
                <a:solidFill>
                  <a:srgbClr val="0070C0"/>
                </a:solidFill>
                <a:latin typeface="Garamond" panose="02020404030301010803" pitchFamily="18" charset="0"/>
              </a:rPr>
              <a:t>Meaning Making Models</a:t>
            </a:r>
          </a:p>
        </p:txBody>
      </p:sp>
      <p:sp>
        <p:nvSpPr>
          <p:cNvPr id="62467" name="Content Placeholder 2"/>
          <p:cNvSpPr>
            <a:spLocks noGrp="1"/>
          </p:cNvSpPr>
          <p:nvPr>
            <p:ph idx="1"/>
          </p:nvPr>
        </p:nvSpPr>
        <p:spPr>
          <a:xfrm>
            <a:off x="609600" y="1470212"/>
            <a:ext cx="8229600" cy="4572000"/>
          </a:xfrm>
        </p:spPr>
        <p:txBody>
          <a:bodyPr>
            <a:noAutofit/>
          </a:bodyPr>
          <a:lstStyle/>
          <a:p>
            <a:pPr marL="0" indent="0">
              <a:buNone/>
              <a:defRPr/>
            </a:pPr>
            <a:r>
              <a:rPr lang="en-US" sz="3200" dirty="0" smtClean="0">
                <a:solidFill>
                  <a:srgbClr val="0070C0"/>
                </a:solidFill>
                <a:latin typeface="Garamond" panose="02020404030301010803" pitchFamily="18" charset="0"/>
              </a:rPr>
              <a:t>Bereavement Rituals</a:t>
            </a:r>
          </a:p>
          <a:p>
            <a:pPr lvl="1">
              <a:buFont typeface="Arial" panose="020B0604020202020204" pitchFamily="34" charset="0"/>
              <a:buChar char="•"/>
              <a:defRPr/>
            </a:pPr>
            <a:r>
              <a:rPr lang="en-US" sz="3200" dirty="0" smtClean="0">
                <a:solidFill>
                  <a:srgbClr val="0070C0"/>
                </a:solidFill>
                <a:latin typeface="Garamond" panose="02020404030301010803" pitchFamily="18" charset="0"/>
              </a:rPr>
              <a:t>Express thoughts and emotions symbolically</a:t>
            </a:r>
          </a:p>
          <a:p>
            <a:pPr lvl="1">
              <a:buFont typeface="Arial" panose="020B0604020202020204" pitchFamily="34" charset="0"/>
              <a:buChar char="•"/>
              <a:defRPr/>
            </a:pPr>
            <a:r>
              <a:rPr lang="en-US" sz="3200" dirty="0" smtClean="0">
                <a:solidFill>
                  <a:srgbClr val="0070C0"/>
                </a:solidFill>
                <a:latin typeface="Garamond" panose="02020404030301010803" pitchFamily="18" charset="0"/>
              </a:rPr>
              <a:t>Bereavement rituals:</a:t>
            </a:r>
          </a:p>
          <a:p>
            <a:pPr lvl="3">
              <a:buFont typeface="Arial" charset="0"/>
              <a:buChar char="•"/>
              <a:defRPr/>
            </a:pPr>
            <a:r>
              <a:rPr lang="en-US" sz="2800" dirty="0" smtClean="0">
                <a:solidFill>
                  <a:srgbClr val="0070C0"/>
                </a:solidFill>
                <a:latin typeface="Garamond" panose="02020404030301010803" pitchFamily="18" charset="0"/>
              </a:rPr>
              <a:t>Affirm the death</a:t>
            </a:r>
          </a:p>
          <a:p>
            <a:pPr lvl="3">
              <a:buFont typeface="Arial" charset="0"/>
              <a:buChar char="•"/>
              <a:defRPr/>
            </a:pPr>
            <a:r>
              <a:rPr lang="en-US" sz="2800" dirty="0" smtClean="0">
                <a:solidFill>
                  <a:srgbClr val="0070C0"/>
                </a:solidFill>
                <a:latin typeface="Garamond" panose="02020404030301010803" pitchFamily="18" charset="0"/>
              </a:rPr>
              <a:t>Recall the loved one</a:t>
            </a:r>
          </a:p>
          <a:p>
            <a:pPr lvl="3">
              <a:buFont typeface="Arial" charset="0"/>
              <a:buChar char="•"/>
              <a:defRPr/>
            </a:pPr>
            <a:r>
              <a:rPr lang="en-US" sz="2800" dirty="0" smtClean="0">
                <a:solidFill>
                  <a:srgbClr val="0070C0"/>
                </a:solidFill>
                <a:latin typeface="Garamond" panose="02020404030301010803" pitchFamily="18" charset="0"/>
              </a:rPr>
              <a:t>Express the mourner’s thoughts and feelings</a:t>
            </a:r>
          </a:p>
          <a:p>
            <a:pPr lvl="3">
              <a:buFont typeface="Arial" charset="0"/>
              <a:buChar char="•"/>
              <a:defRPr/>
            </a:pPr>
            <a:r>
              <a:rPr lang="en-US" sz="2800" dirty="0">
                <a:solidFill>
                  <a:srgbClr val="0070C0"/>
                </a:solidFill>
                <a:latin typeface="Garamond" panose="02020404030301010803" pitchFamily="18" charset="0"/>
              </a:rPr>
              <a:t>Assist in saying good-bye</a:t>
            </a:r>
          </a:p>
          <a:p>
            <a:pPr lvl="3">
              <a:buFont typeface="Arial" charset="0"/>
              <a:buChar char="•"/>
              <a:defRPr/>
            </a:pPr>
            <a:r>
              <a:rPr lang="en-US" sz="2800" dirty="0">
                <a:solidFill>
                  <a:srgbClr val="0070C0"/>
                </a:solidFill>
                <a:latin typeface="Garamond" panose="02020404030301010803" pitchFamily="18" charset="0"/>
              </a:rPr>
              <a:t>Symbolize transition back into life</a:t>
            </a:r>
          </a:p>
        </p:txBody>
      </p:sp>
    </p:spTree>
    <p:extLst>
      <p:ext uri="{BB962C8B-B14F-4D97-AF65-F5344CB8AC3E}">
        <p14:creationId xmlns:p14="http://schemas.microsoft.com/office/powerpoint/2010/main" val="7193291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2"/>
          <p:cNvSpPr txBox="1">
            <a:spLocks noChangeArrowheads="1"/>
          </p:cNvSpPr>
          <p:nvPr/>
        </p:nvSpPr>
        <p:spPr bwMode="auto">
          <a:xfrm>
            <a:off x="838200" y="4517648"/>
            <a:ext cx="8001000" cy="954107"/>
          </a:xfrm>
          <a:prstGeom prst="rect">
            <a:avLst/>
          </a:prstGeom>
          <a:noFill/>
          <a:ln w="9525">
            <a:noFill/>
            <a:miter lim="800000"/>
            <a:headEnd/>
            <a:tailEnd/>
          </a:ln>
        </p:spPr>
        <p:txBody>
          <a:bodyPr wrap="square">
            <a:spAutoFit/>
          </a:bodyPr>
          <a:lstStyle/>
          <a:p>
            <a:pPr algn="ctr"/>
            <a:r>
              <a:rPr lang="en-US" sz="2800" dirty="0" smtClean="0">
                <a:solidFill>
                  <a:srgbClr val="0070C0"/>
                </a:solidFill>
                <a:latin typeface="Garamond" panose="02020404030301010803" pitchFamily="18" charset="0"/>
              </a:rPr>
              <a:t>Adaptation to loss involves restoration of </a:t>
            </a:r>
          </a:p>
          <a:p>
            <a:pPr algn="ctr"/>
            <a:r>
              <a:rPr lang="en-US" sz="2800" dirty="0" smtClean="0">
                <a:solidFill>
                  <a:srgbClr val="0070C0"/>
                </a:solidFill>
                <a:latin typeface="Garamond" panose="02020404030301010803" pitchFamily="18" charset="0"/>
              </a:rPr>
              <a:t>coherence to the narratives of our lives. </a:t>
            </a:r>
            <a:endParaRPr lang="en-US" sz="2800" dirty="0">
              <a:solidFill>
                <a:srgbClr val="0070C0"/>
              </a:solidFill>
              <a:latin typeface="Garamond" panose="02020404030301010803" pitchFamily="18" charset="0"/>
            </a:endParaRPr>
          </a:p>
        </p:txBody>
      </p:sp>
      <p:sp>
        <p:nvSpPr>
          <p:cNvPr id="8" name="TextBox 2"/>
          <p:cNvSpPr txBox="1">
            <a:spLocks noChangeArrowheads="1"/>
          </p:cNvSpPr>
          <p:nvPr/>
        </p:nvSpPr>
        <p:spPr bwMode="auto">
          <a:xfrm>
            <a:off x="762000" y="3241357"/>
            <a:ext cx="7924800" cy="954107"/>
          </a:xfrm>
          <a:prstGeom prst="rect">
            <a:avLst/>
          </a:prstGeom>
          <a:noFill/>
          <a:ln w="9525">
            <a:noFill/>
            <a:miter lim="800000"/>
            <a:headEnd/>
            <a:tailEnd/>
          </a:ln>
        </p:spPr>
        <p:txBody>
          <a:bodyPr wrap="square">
            <a:spAutoFit/>
          </a:bodyPr>
          <a:lstStyle/>
          <a:p>
            <a:pPr algn="ctr"/>
            <a:r>
              <a:rPr lang="en-US" sz="2800" dirty="0" smtClean="0">
                <a:solidFill>
                  <a:srgbClr val="0070C0"/>
                </a:solidFill>
                <a:latin typeface="Garamond" panose="02020404030301010803" pitchFamily="18" charset="0"/>
              </a:rPr>
              <a:t>We construct and reconstruct our identity as </a:t>
            </a:r>
          </a:p>
          <a:p>
            <a:pPr algn="ctr"/>
            <a:r>
              <a:rPr lang="en-US" sz="2800" dirty="0" smtClean="0">
                <a:solidFill>
                  <a:srgbClr val="0070C0"/>
                </a:solidFill>
                <a:latin typeface="Garamond" panose="02020404030301010803" pitchFamily="18" charset="0"/>
              </a:rPr>
              <a:t>survivors in connection with others</a:t>
            </a:r>
            <a:endParaRPr lang="en-US" sz="2800" dirty="0">
              <a:solidFill>
                <a:srgbClr val="0070C0"/>
              </a:solidFill>
              <a:latin typeface="Garamond" panose="02020404030301010803" pitchFamily="18" charset="0"/>
            </a:endParaRPr>
          </a:p>
        </p:txBody>
      </p:sp>
      <p:sp>
        <p:nvSpPr>
          <p:cNvPr id="9" name="TextBox 2"/>
          <p:cNvSpPr txBox="1">
            <a:spLocks noChangeArrowheads="1"/>
          </p:cNvSpPr>
          <p:nvPr/>
        </p:nvSpPr>
        <p:spPr bwMode="auto">
          <a:xfrm>
            <a:off x="1066800" y="1618899"/>
            <a:ext cx="7543800" cy="1384995"/>
          </a:xfrm>
          <a:prstGeom prst="rect">
            <a:avLst/>
          </a:prstGeom>
          <a:noFill/>
          <a:ln w="9525">
            <a:noFill/>
            <a:miter lim="800000"/>
            <a:headEnd/>
            <a:tailEnd/>
          </a:ln>
        </p:spPr>
        <p:txBody>
          <a:bodyPr wrap="square">
            <a:spAutoFit/>
          </a:bodyPr>
          <a:lstStyle/>
          <a:p>
            <a:pPr algn="ctr"/>
            <a:r>
              <a:rPr lang="en-US" sz="2800" dirty="0" smtClean="0">
                <a:solidFill>
                  <a:srgbClr val="0070C0"/>
                </a:solidFill>
                <a:latin typeface="Garamond" panose="02020404030301010803" pitchFamily="18" charset="0"/>
              </a:rPr>
              <a:t>Grieving is the act of affirming or reconstructing a personal world of meaning that has</a:t>
            </a:r>
          </a:p>
          <a:p>
            <a:pPr algn="ctr"/>
            <a:r>
              <a:rPr lang="en-US" sz="2800" dirty="0" smtClean="0">
                <a:solidFill>
                  <a:srgbClr val="0070C0"/>
                </a:solidFill>
                <a:latin typeface="Garamond" panose="02020404030301010803" pitchFamily="18" charset="0"/>
              </a:rPr>
              <a:t> been challenged by loss</a:t>
            </a:r>
            <a:endParaRPr lang="en-US" sz="2800" dirty="0">
              <a:solidFill>
                <a:srgbClr val="0070C0"/>
              </a:solidFill>
              <a:latin typeface="Garamond" panose="02020404030301010803" pitchFamily="18" charset="0"/>
            </a:endParaRPr>
          </a:p>
        </p:txBody>
      </p:sp>
      <p:sp>
        <p:nvSpPr>
          <p:cNvPr id="10" name="TextBox 2"/>
          <p:cNvSpPr txBox="1">
            <a:spLocks noChangeArrowheads="1"/>
          </p:cNvSpPr>
          <p:nvPr/>
        </p:nvSpPr>
        <p:spPr bwMode="auto">
          <a:xfrm>
            <a:off x="0" y="5562600"/>
            <a:ext cx="9144000" cy="677108"/>
          </a:xfrm>
          <a:prstGeom prst="rect">
            <a:avLst/>
          </a:prstGeom>
          <a:noFill/>
          <a:ln w="9525">
            <a:noFill/>
            <a:miter lim="800000"/>
            <a:headEnd/>
            <a:tailEnd/>
          </a:ln>
        </p:spPr>
        <p:txBody>
          <a:bodyPr>
            <a:spAutoFit/>
          </a:bodyPr>
          <a:lstStyle/>
          <a:p>
            <a:pPr algn="ctr"/>
            <a:endParaRPr lang="en-US" dirty="0" smtClean="0">
              <a:solidFill>
                <a:srgbClr val="0070C0"/>
              </a:solidFill>
              <a:latin typeface="Garamond" panose="02020404030301010803" pitchFamily="18" charset="0"/>
            </a:endParaRPr>
          </a:p>
          <a:p>
            <a:pPr lvl="8" algn="ctr"/>
            <a:r>
              <a:rPr lang="en-US" sz="2000" dirty="0" smtClean="0">
                <a:solidFill>
                  <a:srgbClr val="0070C0"/>
                </a:solidFill>
                <a:latin typeface="Garamond" panose="02020404030301010803" pitchFamily="18" charset="0"/>
              </a:rPr>
              <a:t> Neimeyer  </a:t>
            </a:r>
            <a:r>
              <a:rPr lang="en-US" sz="2000" dirty="0">
                <a:solidFill>
                  <a:srgbClr val="0070C0"/>
                </a:solidFill>
                <a:latin typeface="Garamond" panose="02020404030301010803" pitchFamily="18" charset="0"/>
              </a:rPr>
              <a:t>(</a:t>
            </a:r>
            <a:r>
              <a:rPr lang="en-US" sz="2000" dirty="0" smtClean="0">
                <a:solidFill>
                  <a:srgbClr val="0070C0"/>
                </a:solidFill>
                <a:latin typeface="Garamond" panose="02020404030301010803" pitchFamily="18" charset="0"/>
              </a:rPr>
              <a:t>2001) </a:t>
            </a:r>
            <a:endParaRPr lang="en-US" sz="2000" dirty="0">
              <a:solidFill>
                <a:srgbClr val="0070C0"/>
              </a:solidFill>
              <a:latin typeface="Garamond" panose="02020404030301010803" pitchFamily="18" charset="0"/>
            </a:endParaRPr>
          </a:p>
        </p:txBody>
      </p:sp>
      <p:sp>
        <p:nvSpPr>
          <p:cNvPr id="2" name="Title 1"/>
          <p:cNvSpPr>
            <a:spLocks noGrp="1"/>
          </p:cNvSpPr>
          <p:nvPr>
            <p:ph type="title" idx="4294967295"/>
          </p:nvPr>
        </p:nvSpPr>
        <p:spPr>
          <a:xfrm>
            <a:off x="609600" y="265331"/>
            <a:ext cx="8229600" cy="1143000"/>
          </a:xfrm>
        </p:spPr>
        <p:txBody>
          <a:bodyPr>
            <a:normAutofit/>
          </a:bodyPr>
          <a:lstStyle/>
          <a:p>
            <a:pPr algn="ctr"/>
            <a:r>
              <a:rPr lang="en-US" sz="4400" b="1" dirty="0" smtClean="0">
                <a:solidFill>
                  <a:srgbClr val="0070C0"/>
                </a:solidFill>
                <a:latin typeface="Garamond" panose="02020404030301010803" pitchFamily="18" charset="0"/>
              </a:rPr>
              <a:t>Meaning Making</a:t>
            </a:r>
            <a:endParaRPr lang="en-US" sz="4400" b="1" dirty="0">
              <a:solidFill>
                <a:srgbClr val="0070C0"/>
              </a:solidFill>
              <a:latin typeface="Garamond" panose="02020404030301010803" pitchFamily="18" charset="0"/>
            </a:endParaRPr>
          </a:p>
        </p:txBody>
      </p:sp>
    </p:spTree>
    <p:extLst>
      <p:ext uri="{BB962C8B-B14F-4D97-AF65-F5344CB8AC3E}">
        <p14:creationId xmlns:p14="http://schemas.microsoft.com/office/powerpoint/2010/main" val="41558060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7"/>
          <p:cNvSpPr txBox="1">
            <a:spLocks noChangeArrowheads="1"/>
          </p:cNvSpPr>
          <p:nvPr/>
        </p:nvSpPr>
        <p:spPr bwMode="auto">
          <a:xfrm>
            <a:off x="762000" y="381000"/>
            <a:ext cx="80772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kumimoji="1" lang="en-US" altLang="en-US" sz="4400" b="1" dirty="0">
                <a:solidFill>
                  <a:srgbClr val="0070C0"/>
                </a:solidFill>
                <a:latin typeface="Garamond" panose="02020404030301010803" pitchFamily="18" charset="0"/>
                <a:cs typeface="Arial" charset="0"/>
              </a:rPr>
              <a:t>Continuing Bonds</a:t>
            </a:r>
          </a:p>
        </p:txBody>
      </p:sp>
      <p:sp>
        <p:nvSpPr>
          <p:cNvPr id="3075" name="TextBox 2"/>
          <p:cNvSpPr txBox="1">
            <a:spLocks noChangeArrowheads="1"/>
          </p:cNvSpPr>
          <p:nvPr/>
        </p:nvSpPr>
        <p:spPr bwMode="auto">
          <a:xfrm>
            <a:off x="762000" y="1323183"/>
            <a:ext cx="8305800"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600" dirty="0">
                <a:solidFill>
                  <a:srgbClr val="0070C0"/>
                </a:solidFill>
                <a:latin typeface="Garamond" panose="02020404030301010803" pitchFamily="18" charset="0"/>
              </a:rPr>
              <a:t>A dynamic bond that shifts and changes over time as the bereaved adapts to the loss through “negotiating and renegotiating the meaning of the loss</a:t>
            </a:r>
            <a:r>
              <a:rPr lang="en-US" altLang="en-US" sz="2600" dirty="0" smtClean="0">
                <a:solidFill>
                  <a:srgbClr val="0070C0"/>
                </a:solidFill>
                <a:latin typeface="Garamond" panose="02020404030301010803" pitchFamily="18" charset="0"/>
              </a:rPr>
              <a:t>.”</a:t>
            </a:r>
          </a:p>
          <a:p>
            <a:pPr algn="ctr" eaLnBrk="1" hangingPunct="1">
              <a:spcBef>
                <a:spcPct val="0"/>
              </a:spcBef>
              <a:buNone/>
            </a:pPr>
            <a:endParaRPr lang="en-US" altLang="en-US" sz="2000" dirty="0" smtClean="0">
              <a:solidFill>
                <a:srgbClr val="0070C0"/>
              </a:solidFill>
            </a:endParaRPr>
          </a:p>
          <a:p>
            <a:pPr lvl="3" algn="ctr" eaLnBrk="1" hangingPunct="1">
              <a:spcBef>
                <a:spcPct val="0"/>
              </a:spcBef>
              <a:buNone/>
            </a:pPr>
            <a:r>
              <a:rPr lang="en-US" altLang="en-US" dirty="0" smtClean="0">
                <a:solidFill>
                  <a:srgbClr val="0070C0"/>
                </a:solidFill>
                <a:latin typeface="Garamond" panose="02020404030301010803" pitchFamily="18" charset="0"/>
              </a:rPr>
              <a:t>					</a:t>
            </a:r>
            <a:r>
              <a:rPr lang="en-US" altLang="en-US" dirty="0" err="1" smtClean="0">
                <a:solidFill>
                  <a:srgbClr val="0070C0"/>
                </a:solidFill>
                <a:latin typeface="Garamond" panose="02020404030301010803" pitchFamily="18" charset="0"/>
              </a:rPr>
              <a:t>Corr</a:t>
            </a:r>
            <a:r>
              <a:rPr lang="en-US" altLang="en-US" dirty="0">
                <a:solidFill>
                  <a:srgbClr val="0070C0"/>
                </a:solidFill>
                <a:latin typeface="Garamond" panose="02020404030301010803" pitchFamily="18" charset="0"/>
              </a:rPr>
              <a:t>, </a:t>
            </a:r>
            <a:r>
              <a:rPr lang="en-US" altLang="en-US" dirty="0" err="1">
                <a:solidFill>
                  <a:srgbClr val="0070C0"/>
                </a:solidFill>
                <a:latin typeface="Garamond" panose="02020404030301010803" pitchFamily="18" charset="0"/>
              </a:rPr>
              <a:t>Nabe</a:t>
            </a:r>
            <a:r>
              <a:rPr lang="en-US" altLang="en-US" dirty="0">
                <a:solidFill>
                  <a:srgbClr val="0070C0"/>
                </a:solidFill>
                <a:latin typeface="Garamond" panose="02020404030301010803" pitchFamily="18" charset="0"/>
              </a:rPr>
              <a:t> &amp; </a:t>
            </a:r>
            <a:r>
              <a:rPr lang="en-US" altLang="en-US" dirty="0" err="1">
                <a:solidFill>
                  <a:srgbClr val="0070C0"/>
                </a:solidFill>
                <a:latin typeface="Garamond" panose="02020404030301010803" pitchFamily="18" charset="0"/>
              </a:rPr>
              <a:t>Corr</a:t>
            </a:r>
            <a:r>
              <a:rPr lang="en-US" altLang="en-US" dirty="0">
                <a:solidFill>
                  <a:srgbClr val="0070C0"/>
                </a:solidFill>
                <a:latin typeface="Garamond" panose="02020404030301010803" pitchFamily="18" charset="0"/>
              </a:rPr>
              <a:t>   (2009) </a:t>
            </a:r>
          </a:p>
          <a:p>
            <a:pPr algn="ctr" eaLnBrk="1" hangingPunct="1">
              <a:spcBef>
                <a:spcPct val="0"/>
              </a:spcBef>
              <a:buFontTx/>
              <a:buNone/>
            </a:pPr>
            <a:endParaRPr lang="en-US" altLang="en-US" sz="1800" dirty="0">
              <a:solidFill>
                <a:srgbClr val="0070C0"/>
              </a:solidFill>
            </a:endParaRPr>
          </a:p>
        </p:txBody>
      </p:sp>
      <p:sp>
        <p:nvSpPr>
          <p:cNvPr id="3076" name="TextBox 2"/>
          <p:cNvSpPr txBox="1">
            <a:spLocks noChangeArrowheads="1"/>
          </p:cNvSpPr>
          <p:nvPr/>
        </p:nvSpPr>
        <p:spPr bwMode="auto">
          <a:xfrm>
            <a:off x="1104900" y="3681139"/>
            <a:ext cx="7620000" cy="372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2600" dirty="0">
                <a:solidFill>
                  <a:srgbClr val="0070C0"/>
                </a:solidFill>
                <a:latin typeface="Garamond" panose="02020404030301010803" pitchFamily="18" charset="0"/>
              </a:rPr>
              <a:t>This kind of connection, “provided solace, comfort and support and eased the transition </a:t>
            </a:r>
            <a:r>
              <a:rPr lang="en-US" altLang="en-US" sz="2600" dirty="0" smtClean="0">
                <a:solidFill>
                  <a:srgbClr val="0070C0"/>
                </a:solidFill>
                <a:latin typeface="Garamond" panose="02020404030301010803" pitchFamily="18" charset="0"/>
              </a:rPr>
              <a:t>from</a:t>
            </a:r>
          </a:p>
          <a:p>
            <a:pPr algn="ctr" eaLnBrk="1" hangingPunct="1">
              <a:spcBef>
                <a:spcPct val="0"/>
              </a:spcBef>
              <a:buFontTx/>
              <a:buNone/>
            </a:pPr>
            <a:r>
              <a:rPr lang="en-US" altLang="en-US" sz="2600" dirty="0" smtClean="0">
                <a:solidFill>
                  <a:srgbClr val="0070C0"/>
                </a:solidFill>
                <a:latin typeface="Garamond" panose="02020404030301010803" pitchFamily="18" charset="0"/>
              </a:rPr>
              <a:t> </a:t>
            </a:r>
            <a:r>
              <a:rPr lang="en-US" altLang="en-US" sz="2600" dirty="0">
                <a:solidFill>
                  <a:srgbClr val="0070C0"/>
                </a:solidFill>
                <a:latin typeface="Garamond" panose="02020404030301010803" pitchFamily="18" charset="0"/>
              </a:rPr>
              <a:t>the past to the future</a:t>
            </a:r>
            <a:r>
              <a:rPr lang="en-US" altLang="en-US" sz="2600" dirty="0" smtClean="0">
                <a:solidFill>
                  <a:srgbClr val="0070C0"/>
                </a:solidFill>
                <a:latin typeface="Garamond" panose="02020404030301010803" pitchFamily="18" charset="0"/>
              </a:rPr>
              <a:t>.”</a:t>
            </a:r>
          </a:p>
          <a:p>
            <a:pPr algn="ctr" eaLnBrk="1" hangingPunct="1">
              <a:spcBef>
                <a:spcPct val="0"/>
              </a:spcBef>
              <a:buNone/>
            </a:pPr>
            <a:endParaRPr lang="en-US" altLang="en-US" sz="2000" dirty="0" smtClean="0">
              <a:solidFill>
                <a:srgbClr val="0070C0"/>
              </a:solidFill>
            </a:endParaRPr>
          </a:p>
          <a:p>
            <a:pPr lvl="3" algn="ctr" eaLnBrk="1" hangingPunct="1">
              <a:spcBef>
                <a:spcPct val="0"/>
              </a:spcBef>
              <a:buNone/>
            </a:pPr>
            <a:r>
              <a:rPr lang="en-US" altLang="en-US" dirty="0" smtClean="0">
                <a:solidFill>
                  <a:srgbClr val="0070C0"/>
                </a:solidFill>
                <a:latin typeface="Garamond" panose="02020404030301010803" pitchFamily="18" charset="0"/>
              </a:rPr>
              <a:t>				</a:t>
            </a:r>
            <a:r>
              <a:rPr lang="en-US" altLang="en-US" dirty="0" err="1" smtClean="0">
                <a:solidFill>
                  <a:srgbClr val="0070C0"/>
                </a:solidFill>
                <a:latin typeface="Garamond" panose="02020404030301010803" pitchFamily="18" charset="0"/>
              </a:rPr>
              <a:t>Klass</a:t>
            </a:r>
            <a:r>
              <a:rPr lang="en-US" altLang="en-US" dirty="0">
                <a:solidFill>
                  <a:srgbClr val="0070C0"/>
                </a:solidFill>
                <a:latin typeface="Garamond" panose="02020404030301010803" pitchFamily="18" charset="0"/>
              </a:rPr>
              <a:t>, Silverman &amp; </a:t>
            </a:r>
            <a:r>
              <a:rPr lang="en-US" altLang="en-US" dirty="0" err="1">
                <a:solidFill>
                  <a:srgbClr val="0070C0"/>
                </a:solidFill>
                <a:latin typeface="Garamond" panose="02020404030301010803" pitchFamily="18" charset="0"/>
              </a:rPr>
              <a:t>Nickman</a:t>
            </a:r>
            <a:r>
              <a:rPr lang="en-US" altLang="en-US" dirty="0">
                <a:solidFill>
                  <a:srgbClr val="0070C0"/>
                </a:solidFill>
                <a:latin typeface="Garamond" panose="02020404030301010803" pitchFamily="18" charset="0"/>
              </a:rPr>
              <a:t>   (1996</a:t>
            </a:r>
            <a:r>
              <a:rPr lang="en-US" altLang="en-US" dirty="0" smtClean="0">
                <a:solidFill>
                  <a:srgbClr val="0070C0"/>
                </a:solidFill>
                <a:latin typeface="Garamond" panose="02020404030301010803" pitchFamily="18" charset="0"/>
              </a:rPr>
              <a:t>)	</a:t>
            </a:r>
            <a:endParaRPr lang="en-US" altLang="en-US" dirty="0">
              <a:solidFill>
                <a:srgbClr val="0070C0"/>
              </a:solidFill>
              <a:latin typeface="Garamond" panose="02020404030301010803" pitchFamily="18" charset="0"/>
            </a:endParaRPr>
          </a:p>
          <a:p>
            <a:pPr algn="ctr" eaLnBrk="1" hangingPunct="1">
              <a:spcBef>
                <a:spcPct val="0"/>
              </a:spcBef>
              <a:buFontTx/>
              <a:buNone/>
            </a:pPr>
            <a:endParaRPr lang="en-US" altLang="en-US" sz="2000" dirty="0" smtClean="0">
              <a:solidFill>
                <a:srgbClr val="0070C0"/>
              </a:solidFill>
              <a:latin typeface="Garamond" panose="02020404030301010803" pitchFamily="18" charset="0"/>
            </a:endParaRPr>
          </a:p>
          <a:p>
            <a:pPr algn="ctr" eaLnBrk="1" hangingPunct="1">
              <a:spcBef>
                <a:spcPct val="0"/>
              </a:spcBef>
              <a:buFontTx/>
              <a:buNone/>
            </a:pPr>
            <a:endParaRPr lang="en-US" altLang="en-US" sz="2600" dirty="0" smtClean="0">
              <a:solidFill>
                <a:srgbClr val="0070C0"/>
              </a:solidFill>
              <a:latin typeface="Garamond" panose="02020404030301010803" pitchFamily="18" charset="0"/>
            </a:endParaRPr>
          </a:p>
          <a:p>
            <a:pPr algn="ctr" eaLnBrk="1" hangingPunct="1">
              <a:spcBef>
                <a:spcPct val="0"/>
              </a:spcBef>
              <a:buFontTx/>
              <a:buNone/>
            </a:pPr>
            <a:endParaRPr lang="en-US" altLang="en-US" sz="2600" dirty="0">
              <a:solidFill>
                <a:srgbClr val="0070C0"/>
              </a:solidFill>
              <a:latin typeface="Garamond" panose="02020404030301010803" pitchFamily="18" charset="0"/>
            </a:endParaRPr>
          </a:p>
          <a:p>
            <a:pPr algn="ctr" eaLnBrk="1" hangingPunct="1">
              <a:spcBef>
                <a:spcPct val="0"/>
              </a:spcBef>
              <a:buFontTx/>
              <a:buNone/>
            </a:pPr>
            <a:endParaRPr lang="en-US" altLang="en-US" sz="2600" dirty="0">
              <a:solidFill>
                <a:srgbClr val="0070C0"/>
              </a:solidFill>
              <a:latin typeface="Garamond" panose="02020404030301010803" pitchFamily="18" charset="0"/>
            </a:endParaRPr>
          </a:p>
        </p:txBody>
      </p:sp>
    </p:spTree>
    <p:extLst>
      <p:ext uri="{BB962C8B-B14F-4D97-AF65-F5344CB8AC3E}">
        <p14:creationId xmlns:p14="http://schemas.microsoft.com/office/powerpoint/2010/main" val="41816812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399" y="228600"/>
            <a:ext cx="7619999" cy="2209800"/>
          </a:xfrm>
        </p:spPr>
        <p:txBody>
          <a:bodyPr>
            <a:normAutofit fontScale="90000"/>
          </a:bodyPr>
          <a:lstStyle/>
          <a:p>
            <a:pPr algn="ctr"/>
            <a:r>
              <a:rPr lang="en-US" dirty="0">
                <a:solidFill>
                  <a:srgbClr val="0070C0"/>
                </a:solidFill>
                <a:latin typeface="Garamond" panose="02020404030301010803" pitchFamily="18" charset="0"/>
              </a:rPr>
              <a:t>Lisa Prosser-</a:t>
            </a:r>
            <a:r>
              <a:rPr lang="en-US" dirty="0" err="1">
                <a:solidFill>
                  <a:srgbClr val="0070C0"/>
                </a:solidFill>
                <a:latin typeface="Garamond" panose="02020404030301010803" pitchFamily="18" charset="0"/>
              </a:rPr>
              <a:t>Dodds</a:t>
            </a:r>
            <a:r>
              <a:rPr lang="en-US" dirty="0">
                <a:solidFill>
                  <a:srgbClr val="0070C0"/>
                </a:solidFill>
                <a:latin typeface="Garamond" panose="02020404030301010803" pitchFamily="18" charset="0"/>
              </a:rPr>
              <a:t>, Ph.D., studies the relationship between personality types </a:t>
            </a:r>
            <a:r>
              <a:rPr lang="en-US" dirty="0" smtClean="0">
                <a:solidFill>
                  <a:srgbClr val="0070C0"/>
                </a:solidFill>
                <a:latin typeface="Garamond" panose="02020404030301010803" pitchFamily="18" charset="0"/>
              </a:rPr>
              <a:t/>
            </a:r>
            <a:br>
              <a:rPr lang="en-US" dirty="0" smtClean="0">
                <a:solidFill>
                  <a:srgbClr val="0070C0"/>
                </a:solidFill>
                <a:latin typeface="Garamond" panose="02020404030301010803" pitchFamily="18" charset="0"/>
              </a:rPr>
            </a:br>
            <a:r>
              <a:rPr lang="en-US" dirty="0" smtClean="0">
                <a:solidFill>
                  <a:srgbClr val="0070C0"/>
                </a:solidFill>
                <a:latin typeface="Garamond" panose="02020404030301010803" pitchFamily="18" charset="0"/>
              </a:rPr>
              <a:t>(</a:t>
            </a:r>
            <a:r>
              <a:rPr lang="en-US" dirty="0">
                <a:solidFill>
                  <a:srgbClr val="0070C0"/>
                </a:solidFill>
                <a:latin typeface="Garamond" panose="02020404030301010803" pitchFamily="18" charset="0"/>
              </a:rPr>
              <a:t>Myers-Briggs) and grief. She currently </a:t>
            </a:r>
            <a:r>
              <a:rPr lang="en-US" dirty="0" smtClean="0">
                <a:solidFill>
                  <a:srgbClr val="0070C0"/>
                </a:solidFill>
                <a:latin typeface="Garamond" panose="02020404030301010803" pitchFamily="18" charset="0"/>
              </a:rPr>
              <a:t/>
            </a:r>
            <a:br>
              <a:rPr lang="en-US" dirty="0" smtClean="0">
                <a:solidFill>
                  <a:srgbClr val="0070C0"/>
                </a:solidFill>
                <a:latin typeface="Garamond" panose="02020404030301010803" pitchFamily="18" charset="0"/>
              </a:rPr>
            </a:br>
            <a:r>
              <a:rPr lang="en-US" dirty="0" smtClean="0">
                <a:solidFill>
                  <a:srgbClr val="0070C0"/>
                </a:solidFill>
                <a:latin typeface="Garamond" panose="02020404030301010803" pitchFamily="18" charset="0"/>
              </a:rPr>
              <a:t>defines </a:t>
            </a:r>
            <a:r>
              <a:rPr lang="en-US" dirty="0">
                <a:solidFill>
                  <a:srgbClr val="0070C0"/>
                </a:solidFill>
                <a:latin typeface="Garamond" panose="02020404030301010803" pitchFamily="18" charset="0"/>
              </a:rPr>
              <a:t>four </a:t>
            </a:r>
            <a:r>
              <a:rPr lang="en-US" dirty="0" err="1">
                <a:solidFill>
                  <a:srgbClr val="0070C0"/>
                </a:solidFill>
                <a:latin typeface="Garamond" panose="02020404030301010803" pitchFamily="18" charset="0"/>
              </a:rPr>
              <a:t>GRIEFTypes</a:t>
            </a:r>
            <a:r>
              <a:rPr lang="en-US" dirty="0">
                <a:solidFill>
                  <a:srgbClr val="0070C0"/>
                </a:solidFill>
                <a:latin typeface="Garamond" panose="02020404030301010803" pitchFamily="18" charset="0"/>
              </a:rPr>
              <a:t>:</a:t>
            </a:r>
          </a:p>
        </p:txBody>
      </p:sp>
      <p:sp>
        <p:nvSpPr>
          <p:cNvPr id="3" name="Content Placeholder 2"/>
          <p:cNvSpPr>
            <a:spLocks noGrp="1"/>
          </p:cNvSpPr>
          <p:nvPr>
            <p:ph idx="1"/>
          </p:nvPr>
        </p:nvSpPr>
        <p:spPr>
          <a:xfrm>
            <a:off x="1295400" y="2590800"/>
            <a:ext cx="7619999" cy="3810000"/>
          </a:xfrm>
        </p:spPr>
        <p:txBody>
          <a:bodyPr>
            <a:normAutofit/>
          </a:bodyPr>
          <a:lstStyle/>
          <a:p>
            <a:pPr marL="457200" indent="-457200">
              <a:buFont typeface="Arial" panose="020B0604020202020204" pitchFamily="34" charset="0"/>
              <a:buChar char="•"/>
            </a:pPr>
            <a:r>
              <a:rPr lang="en-US" sz="3200" dirty="0">
                <a:solidFill>
                  <a:srgbClr val="0070C0"/>
                </a:solidFill>
                <a:latin typeface="Garamond" panose="02020404030301010803" pitchFamily="18" charset="0"/>
              </a:rPr>
              <a:t>Mastery Grievers (</a:t>
            </a:r>
            <a:r>
              <a:rPr lang="en-US" sz="3200" dirty="0" err="1">
                <a:solidFill>
                  <a:srgbClr val="0070C0"/>
                </a:solidFill>
                <a:latin typeface="Garamond" panose="02020404030301010803" pitchFamily="18" charset="0"/>
              </a:rPr>
              <a:t>iNtuitive</a:t>
            </a:r>
            <a:r>
              <a:rPr lang="en-US" sz="3200" dirty="0">
                <a:solidFill>
                  <a:srgbClr val="0070C0"/>
                </a:solidFill>
                <a:latin typeface="Garamond" panose="02020404030301010803" pitchFamily="18" charset="0"/>
              </a:rPr>
              <a:t>, Thinking)</a:t>
            </a:r>
          </a:p>
          <a:p>
            <a:pPr marL="457200" indent="-457200">
              <a:buFont typeface="Arial" panose="020B0604020202020204" pitchFamily="34" charset="0"/>
              <a:buChar char="•"/>
            </a:pPr>
            <a:r>
              <a:rPr lang="en-US" sz="3200" dirty="0">
                <a:solidFill>
                  <a:srgbClr val="0070C0"/>
                </a:solidFill>
                <a:latin typeface="Garamond" panose="02020404030301010803" pitchFamily="18" charset="0"/>
              </a:rPr>
              <a:t>Practical Grievers (Sensing, Thinking)</a:t>
            </a:r>
          </a:p>
          <a:p>
            <a:pPr marL="457200" indent="-457200">
              <a:buFont typeface="Arial" panose="020B0604020202020204" pitchFamily="34" charset="0"/>
              <a:buChar char="•"/>
            </a:pPr>
            <a:r>
              <a:rPr lang="en-US" sz="3200" dirty="0">
                <a:solidFill>
                  <a:srgbClr val="0070C0"/>
                </a:solidFill>
                <a:latin typeface="Garamond" panose="02020404030301010803" pitchFamily="18" charset="0"/>
              </a:rPr>
              <a:t>Searching Grievers (</a:t>
            </a:r>
            <a:r>
              <a:rPr lang="en-US" sz="3200" dirty="0" err="1">
                <a:solidFill>
                  <a:srgbClr val="0070C0"/>
                </a:solidFill>
                <a:latin typeface="Garamond" panose="02020404030301010803" pitchFamily="18" charset="0"/>
              </a:rPr>
              <a:t>iNtuitive</a:t>
            </a:r>
            <a:r>
              <a:rPr lang="en-US" sz="3200" dirty="0">
                <a:solidFill>
                  <a:srgbClr val="0070C0"/>
                </a:solidFill>
                <a:latin typeface="Garamond" panose="02020404030301010803" pitchFamily="18" charset="0"/>
              </a:rPr>
              <a:t>, Feeling)</a:t>
            </a:r>
          </a:p>
          <a:p>
            <a:pPr marL="457200" indent="-457200">
              <a:buFont typeface="Arial" panose="020B0604020202020204" pitchFamily="34" charset="0"/>
              <a:buChar char="•"/>
            </a:pPr>
            <a:r>
              <a:rPr lang="en-US" sz="3200" dirty="0">
                <a:solidFill>
                  <a:srgbClr val="0070C0"/>
                </a:solidFill>
                <a:latin typeface="Garamond" panose="02020404030301010803" pitchFamily="18" charset="0"/>
              </a:rPr>
              <a:t>Guardian Grievers (Sensing, Feeling)</a:t>
            </a:r>
          </a:p>
          <a:p>
            <a:pPr marL="0" indent="0">
              <a:buNone/>
            </a:pPr>
            <a:r>
              <a:rPr lang="en-US" sz="3200" dirty="0">
                <a:solidFill>
                  <a:srgbClr val="0070C0"/>
                </a:solidFill>
                <a:latin typeface="Garamond" panose="02020404030301010803" pitchFamily="18" charset="0"/>
              </a:rPr>
              <a:t>YouTube; </a:t>
            </a:r>
            <a:r>
              <a:rPr lang="en-US" sz="3200" i="1" dirty="0">
                <a:solidFill>
                  <a:srgbClr val="0070C0"/>
                </a:solidFill>
                <a:latin typeface="Garamond" panose="02020404030301010803" pitchFamily="18" charset="0"/>
              </a:rPr>
              <a:t>Grieving Styles Myers Briggs Episode 27</a:t>
            </a:r>
          </a:p>
          <a:p>
            <a:pPr marL="0" indent="0">
              <a:buNone/>
            </a:pPr>
            <a:r>
              <a:rPr lang="en-US" sz="3200" b="1" i="1" dirty="0">
                <a:solidFill>
                  <a:srgbClr val="0070C0"/>
                </a:solidFill>
                <a:latin typeface="Garamond" panose="02020404030301010803" pitchFamily="18" charset="0"/>
              </a:rPr>
              <a:t>www.lisaprosserdodds</a:t>
            </a:r>
            <a:r>
              <a:rPr lang="en-US" sz="3200" i="1" dirty="0">
                <a:solidFill>
                  <a:srgbClr val="0070C0"/>
                </a:solidFill>
                <a:latin typeface="Garamond" panose="02020404030301010803" pitchFamily="18" charset="0"/>
              </a:rPr>
              <a:t>.com/grieftype/</a:t>
            </a:r>
            <a:endParaRPr lang="en-US" sz="3200" dirty="0">
              <a:solidFill>
                <a:srgbClr val="0070C0"/>
              </a:solidFill>
              <a:latin typeface="Garamond" panose="02020404030301010803" pitchFamily="18" charset="0"/>
            </a:endParaRPr>
          </a:p>
          <a:p>
            <a:endParaRPr lang="en-US" dirty="0"/>
          </a:p>
        </p:txBody>
      </p:sp>
    </p:spTree>
    <p:extLst>
      <p:ext uri="{BB962C8B-B14F-4D97-AF65-F5344CB8AC3E}">
        <p14:creationId xmlns:p14="http://schemas.microsoft.com/office/powerpoint/2010/main" val="166231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6589199" cy="914400"/>
          </a:xfrm>
        </p:spPr>
        <p:txBody>
          <a:bodyPr>
            <a:normAutofit/>
          </a:bodyPr>
          <a:lstStyle/>
          <a:p>
            <a:pPr algn="ctr"/>
            <a:r>
              <a:rPr lang="en-US" sz="4400" b="1" dirty="0" smtClean="0">
                <a:solidFill>
                  <a:srgbClr val="0070C0"/>
                </a:solidFill>
                <a:latin typeface="Garamond" panose="02020404030301010803" pitchFamily="18" charset="0"/>
              </a:rPr>
              <a:t>Resources</a:t>
            </a:r>
            <a:endParaRPr lang="en-US" sz="4400" b="1" dirty="0">
              <a:solidFill>
                <a:srgbClr val="0070C0"/>
              </a:solidFill>
              <a:latin typeface="Garamond" panose="02020404030301010803" pitchFamily="18" charset="0"/>
            </a:endParaRPr>
          </a:p>
        </p:txBody>
      </p:sp>
      <p:sp>
        <p:nvSpPr>
          <p:cNvPr id="3" name="Content Placeholder 2"/>
          <p:cNvSpPr>
            <a:spLocks noGrp="1"/>
          </p:cNvSpPr>
          <p:nvPr>
            <p:ph idx="1"/>
          </p:nvPr>
        </p:nvSpPr>
        <p:spPr>
          <a:xfrm>
            <a:off x="1143000" y="1219200"/>
            <a:ext cx="7467600" cy="5181600"/>
          </a:xfrm>
        </p:spPr>
        <p:txBody>
          <a:bodyPr>
            <a:noAutofit/>
          </a:bodyPr>
          <a:lstStyle/>
          <a:p>
            <a:pPr marL="0" indent="0">
              <a:buNone/>
            </a:pPr>
            <a:r>
              <a:rPr lang="en-US" sz="2400" dirty="0">
                <a:solidFill>
                  <a:srgbClr val="0070C0"/>
                </a:solidFill>
                <a:latin typeface="Garamond" panose="02020404030301010803" pitchFamily="18" charset="0"/>
              </a:rPr>
              <a:t>Worden, J. W. (2009) Grief Counseling and Grief Therapy (fourth edition) New York, New York: </a:t>
            </a:r>
            <a:r>
              <a:rPr lang="en-US" sz="2400" dirty="0" smtClean="0">
                <a:solidFill>
                  <a:srgbClr val="0070C0"/>
                </a:solidFill>
                <a:latin typeface="Garamond" panose="02020404030301010803" pitchFamily="18" charset="0"/>
              </a:rPr>
              <a:t>Springer </a:t>
            </a:r>
            <a:r>
              <a:rPr lang="en-US" sz="2400" dirty="0">
                <a:solidFill>
                  <a:srgbClr val="0070C0"/>
                </a:solidFill>
                <a:latin typeface="Garamond" panose="02020404030301010803" pitchFamily="18" charset="0"/>
              </a:rPr>
              <a:t>Publishing Company.</a:t>
            </a:r>
          </a:p>
          <a:p>
            <a:pPr marL="0" indent="0">
              <a:buNone/>
            </a:pPr>
            <a:r>
              <a:rPr lang="en-US" sz="2400" dirty="0" err="1" smtClean="0">
                <a:solidFill>
                  <a:srgbClr val="0070C0"/>
                </a:solidFill>
                <a:latin typeface="Garamond" panose="02020404030301010803" pitchFamily="18" charset="0"/>
              </a:rPr>
              <a:t>Stroebe</a:t>
            </a:r>
            <a:r>
              <a:rPr lang="en-US" sz="2400" dirty="0" smtClean="0">
                <a:solidFill>
                  <a:srgbClr val="0070C0"/>
                </a:solidFill>
                <a:latin typeface="Garamond" panose="02020404030301010803" pitchFamily="18" charset="0"/>
              </a:rPr>
              <a:t> M., </a:t>
            </a:r>
            <a:r>
              <a:rPr lang="en-US" sz="2400" dirty="0" err="1" smtClean="0">
                <a:solidFill>
                  <a:srgbClr val="0070C0"/>
                </a:solidFill>
                <a:latin typeface="Garamond" panose="02020404030301010803" pitchFamily="18" charset="0"/>
              </a:rPr>
              <a:t>Schut</a:t>
            </a:r>
            <a:r>
              <a:rPr lang="en-US" sz="2400" dirty="0" smtClean="0">
                <a:solidFill>
                  <a:srgbClr val="0070C0"/>
                </a:solidFill>
                <a:latin typeface="Garamond" panose="02020404030301010803" pitchFamily="18" charset="0"/>
              </a:rPr>
              <a:t>, H. </a:t>
            </a:r>
            <a:r>
              <a:rPr lang="en-US" sz="2400" i="1" dirty="0" smtClean="0">
                <a:solidFill>
                  <a:srgbClr val="0070C0"/>
                </a:solidFill>
                <a:latin typeface="Garamond" panose="02020404030301010803" pitchFamily="18" charset="0"/>
              </a:rPr>
              <a:t>The dual process model of coping with bereavement: rationale and description.</a:t>
            </a:r>
            <a:r>
              <a:rPr lang="en-US" sz="2400" dirty="0" smtClean="0">
                <a:solidFill>
                  <a:srgbClr val="0070C0"/>
                </a:solidFill>
                <a:latin typeface="Garamond" panose="02020404030301010803" pitchFamily="18" charset="0"/>
              </a:rPr>
              <a:t> Death studies. 1999, 23:197-224.</a:t>
            </a:r>
          </a:p>
          <a:p>
            <a:pPr marL="0" indent="0">
              <a:buNone/>
            </a:pPr>
            <a:r>
              <a:rPr lang="en-US" sz="2400" dirty="0" smtClean="0">
                <a:solidFill>
                  <a:srgbClr val="0070C0"/>
                </a:solidFill>
                <a:latin typeface="Garamond" panose="02020404030301010803" pitchFamily="18" charset="0"/>
              </a:rPr>
              <a:t>Niemeyer, R.A.  (2001) Meaning </a:t>
            </a:r>
            <a:r>
              <a:rPr lang="en-US" sz="2400" dirty="0">
                <a:solidFill>
                  <a:srgbClr val="0070C0"/>
                </a:solidFill>
                <a:latin typeface="Garamond" panose="02020404030301010803" pitchFamily="18" charset="0"/>
              </a:rPr>
              <a:t>Reconstruction and the Experience of </a:t>
            </a:r>
            <a:r>
              <a:rPr lang="en-US" sz="2400" dirty="0" smtClean="0">
                <a:solidFill>
                  <a:srgbClr val="0070C0"/>
                </a:solidFill>
                <a:latin typeface="Garamond" panose="02020404030301010803" pitchFamily="18" charset="0"/>
              </a:rPr>
              <a:t>Loss</a:t>
            </a:r>
            <a:r>
              <a:rPr lang="en-US" sz="2400" dirty="0">
                <a:solidFill>
                  <a:srgbClr val="0070C0"/>
                </a:solidFill>
                <a:latin typeface="Garamond" panose="02020404030301010803" pitchFamily="18" charset="0"/>
              </a:rPr>
              <a:t>.</a:t>
            </a:r>
            <a:endParaRPr lang="en-US" sz="2400" dirty="0" smtClean="0">
              <a:solidFill>
                <a:srgbClr val="0070C0"/>
              </a:solidFill>
              <a:latin typeface="Garamond" panose="02020404030301010803" pitchFamily="18" charset="0"/>
            </a:endParaRPr>
          </a:p>
          <a:p>
            <a:pPr marL="0" indent="0">
              <a:buNone/>
            </a:pPr>
            <a:r>
              <a:rPr lang="en-US" sz="2400" dirty="0" err="1" smtClean="0">
                <a:solidFill>
                  <a:srgbClr val="0070C0"/>
                </a:solidFill>
                <a:latin typeface="Garamond" panose="02020404030301010803" pitchFamily="18" charset="0"/>
              </a:rPr>
              <a:t>Klass</a:t>
            </a:r>
            <a:r>
              <a:rPr lang="en-US" sz="2400" dirty="0" smtClean="0">
                <a:solidFill>
                  <a:srgbClr val="0070C0"/>
                </a:solidFill>
                <a:latin typeface="Garamond" panose="02020404030301010803" pitchFamily="18" charset="0"/>
              </a:rPr>
              <a:t> D, Silverman P , </a:t>
            </a:r>
            <a:r>
              <a:rPr lang="en-US" sz="2400" dirty="0" err="1" smtClean="0">
                <a:solidFill>
                  <a:srgbClr val="0070C0"/>
                </a:solidFill>
                <a:latin typeface="Garamond" panose="02020404030301010803" pitchFamily="18" charset="0"/>
              </a:rPr>
              <a:t>Nickman</a:t>
            </a:r>
            <a:r>
              <a:rPr lang="en-US" sz="2400" dirty="0" smtClean="0">
                <a:solidFill>
                  <a:srgbClr val="0070C0"/>
                </a:solidFill>
                <a:latin typeface="Garamond" panose="02020404030301010803" pitchFamily="18" charset="0"/>
              </a:rPr>
              <a:t> s (</a:t>
            </a:r>
            <a:r>
              <a:rPr lang="en-US" sz="2400" dirty="0" err="1" smtClean="0">
                <a:solidFill>
                  <a:srgbClr val="0070C0"/>
                </a:solidFill>
                <a:latin typeface="Garamond" panose="02020404030301010803" pitchFamily="18" charset="0"/>
              </a:rPr>
              <a:t>eds</a:t>
            </a:r>
            <a:r>
              <a:rPr lang="en-US" sz="2400" dirty="0" smtClean="0">
                <a:solidFill>
                  <a:srgbClr val="0070C0"/>
                </a:solidFill>
                <a:latin typeface="Garamond" panose="02020404030301010803" pitchFamily="18" charset="0"/>
              </a:rPr>
              <a:t>) (1996) Continuing bonds: new understandings of grief. Washington: Taylor and Francis. </a:t>
            </a:r>
          </a:p>
        </p:txBody>
      </p:sp>
    </p:spTree>
    <p:extLst>
      <p:ext uri="{BB962C8B-B14F-4D97-AF65-F5344CB8AC3E}">
        <p14:creationId xmlns:p14="http://schemas.microsoft.com/office/powerpoint/2010/main" val="3894513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1" y="381000"/>
            <a:ext cx="6705600" cy="1143000"/>
          </a:xfrm>
        </p:spPr>
        <p:txBody>
          <a:bodyPr>
            <a:normAutofit/>
          </a:bodyPr>
          <a:lstStyle/>
          <a:p>
            <a:pPr algn="ctr"/>
            <a:r>
              <a:rPr lang="en-US" sz="4400" b="1" dirty="0" smtClean="0">
                <a:solidFill>
                  <a:srgbClr val="0070C0"/>
                </a:solidFill>
                <a:latin typeface="Garamond" panose="02020404030301010803" pitchFamily="18" charset="0"/>
              </a:rPr>
              <a:t>Worden’s Tasks of Grief</a:t>
            </a:r>
            <a:endParaRPr lang="en-US" sz="4400" b="1" dirty="0">
              <a:solidFill>
                <a:srgbClr val="0070C0"/>
              </a:solidFill>
              <a:latin typeface="Garamond" panose="02020404030301010803" pitchFamily="18" charset="0"/>
            </a:endParaRPr>
          </a:p>
        </p:txBody>
      </p:sp>
      <p:sp>
        <p:nvSpPr>
          <p:cNvPr id="3" name="Content Placeholder 2"/>
          <p:cNvSpPr>
            <a:spLocks noGrp="1"/>
          </p:cNvSpPr>
          <p:nvPr>
            <p:ph idx="1"/>
          </p:nvPr>
        </p:nvSpPr>
        <p:spPr>
          <a:xfrm>
            <a:off x="1371601" y="1676400"/>
            <a:ext cx="7620000" cy="4724400"/>
          </a:xfrm>
        </p:spPr>
        <p:txBody>
          <a:bodyPr>
            <a:normAutofit fontScale="77500" lnSpcReduction="20000"/>
          </a:bodyPr>
          <a:lstStyle/>
          <a:p>
            <a:pPr marL="0" indent="0">
              <a:buNone/>
            </a:pPr>
            <a:r>
              <a:rPr lang="en-US" sz="3000" dirty="0" smtClean="0">
                <a:solidFill>
                  <a:srgbClr val="0070C0"/>
                </a:solidFill>
                <a:latin typeface="Garamond" panose="02020404030301010803" pitchFamily="18" charset="0"/>
              </a:rPr>
              <a:t>Task l – to accept the reality of the loss </a:t>
            </a:r>
          </a:p>
          <a:p>
            <a:pPr marL="0" indent="0">
              <a:buNone/>
            </a:pPr>
            <a:r>
              <a:rPr lang="en-US" sz="3000" dirty="0">
                <a:solidFill>
                  <a:srgbClr val="0070C0"/>
                </a:solidFill>
                <a:latin typeface="Garamond" panose="02020404030301010803" pitchFamily="18" charset="0"/>
              </a:rPr>
              <a:t>	</a:t>
            </a:r>
            <a:r>
              <a:rPr lang="en-US" sz="3000" dirty="0" smtClean="0">
                <a:solidFill>
                  <a:srgbClr val="0070C0"/>
                </a:solidFill>
                <a:latin typeface="Garamond" panose="02020404030301010803" pitchFamily="18" charset="0"/>
              </a:rPr>
              <a:t>(not believing)</a:t>
            </a:r>
          </a:p>
          <a:p>
            <a:pPr marL="0" indent="0">
              <a:buNone/>
            </a:pPr>
            <a:endParaRPr lang="en-US" sz="900" dirty="0" smtClean="0">
              <a:solidFill>
                <a:srgbClr val="0070C0"/>
              </a:solidFill>
              <a:latin typeface="Garamond" panose="02020404030301010803" pitchFamily="18" charset="0"/>
            </a:endParaRPr>
          </a:p>
          <a:p>
            <a:pPr marL="0" indent="0">
              <a:buNone/>
            </a:pPr>
            <a:r>
              <a:rPr lang="en-US" sz="3000" dirty="0" smtClean="0">
                <a:solidFill>
                  <a:srgbClr val="0070C0"/>
                </a:solidFill>
                <a:latin typeface="Garamond" panose="02020404030301010803" pitchFamily="18" charset="0"/>
              </a:rPr>
              <a:t>Task ll – to process the pain of grief </a:t>
            </a:r>
          </a:p>
          <a:p>
            <a:pPr marL="0" indent="0">
              <a:buNone/>
            </a:pPr>
            <a:r>
              <a:rPr lang="en-US" sz="3000" dirty="0">
                <a:solidFill>
                  <a:srgbClr val="0070C0"/>
                </a:solidFill>
                <a:latin typeface="Garamond" panose="02020404030301010803" pitchFamily="18" charset="0"/>
              </a:rPr>
              <a:t>	</a:t>
            </a:r>
            <a:r>
              <a:rPr lang="en-US" sz="3000" dirty="0" smtClean="0">
                <a:solidFill>
                  <a:srgbClr val="0070C0"/>
                </a:solidFill>
                <a:latin typeface="Garamond" panose="02020404030301010803" pitchFamily="18" charset="0"/>
              </a:rPr>
              <a:t>(not feeling)</a:t>
            </a:r>
          </a:p>
          <a:p>
            <a:pPr marL="0" indent="0">
              <a:buNone/>
            </a:pPr>
            <a:endParaRPr lang="en-US" sz="1000" dirty="0" smtClean="0">
              <a:solidFill>
                <a:srgbClr val="0070C0"/>
              </a:solidFill>
              <a:latin typeface="Garamond" panose="02020404030301010803" pitchFamily="18" charset="0"/>
            </a:endParaRPr>
          </a:p>
          <a:p>
            <a:pPr marL="0" indent="0">
              <a:buNone/>
            </a:pPr>
            <a:r>
              <a:rPr lang="en-US" sz="3000" dirty="0" smtClean="0">
                <a:solidFill>
                  <a:srgbClr val="0070C0"/>
                </a:solidFill>
                <a:latin typeface="Garamond" panose="02020404030301010803" pitchFamily="18" charset="0"/>
              </a:rPr>
              <a:t>Task lll – to adjust to a world without the deceased</a:t>
            </a:r>
          </a:p>
          <a:p>
            <a:pPr marL="0" indent="0">
              <a:buNone/>
            </a:pPr>
            <a:r>
              <a:rPr lang="en-US" sz="3000" dirty="0">
                <a:solidFill>
                  <a:srgbClr val="0070C0"/>
                </a:solidFill>
                <a:latin typeface="Garamond" panose="02020404030301010803" pitchFamily="18" charset="0"/>
              </a:rPr>
              <a:t>	</a:t>
            </a:r>
            <a:r>
              <a:rPr lang="en-US" sz="3000" dirty="0" smtClean="0">
                <a:solidFill>
                  <a:srgbClr val="0070C0"/>
                </a:solidFill>
                <a:latin typeface="Garamond" panose="02020404030301010803" pitchFamily="18" charset="0"/>
              </a:rPr>
              <a:t>( we’ll talk more on this one)</a:t>
            </a:r>
          </a:p>
          <a:p>
            <a:pPr marL="0" indent="0">
              <a:buNone/>
            </a:pPr>
            <a:endParaRPr lang="en-US" sz="1000" dirty="0" smtClean="0">
              <a:solidFill>
                <a:srgbClr val="0070C0"/>
              </a:solidFill>
              <a:latin typeface="Garamond" panose="02020404030301010803" pitchFamily="18" charset="0"/>
            </a:endParaRPr>
          </a:p>
          <a:p>
            <a:pPr marL="0" indent="0">
              <a:buNone/>
            </a:pPr>
            <a:r>
              <a:rPr lang="en-US" sz="3000" dirty="0" smtClean="0">
                <a:solidFill>
                  <a:srgbClr val="0070C0"/>
                </a:solidFill>
                <a:latin typeface="Garamond" panose="02020404030301010803" pitchFamily="18" charset="0"/>
              </a:rPr>
              <a:t>Task lV </a:t>
            </a:r>
            <a:r>
              <a:rPr lang="en-US" sz="3000" dirty="0">
                <a:solidFill>
                  <a:srgbClr val="0070C0"/>
                </a:solidFill>
                <a:latin typeface="Garamond" panose="02020404030301010803" pitchFamily="18" charset="0"/>
              </a:rPr>
              <a:t>– </a:t>
            </a:r>
            <a:r>
              <a:rPr lang="en-US" sz="3000" dirty="0" smtClean="0">
                <a:solidFill>
                  <a:srgbClr val="0070C0"/>
                </a:solidFill>
                <a:latin typeface="Garamond" panose="02020404030301010803" pitchFamily="18" charset="0"/>
              </a:rPr>
              <a:t>to </a:t>
            </a:r>
            <a:r>
              <a:rPr lang="en-US" sz="3000" dirty="0">
                <a:solidFill>
                  <a:srgbClr val="0070C0"/>
                </a:solidFill>
                <a:latin typeface="Garamond" panose="02020404030301010803" pitchFamily="18" charset="0"/>
              </a:rPr>
              <a:t>find an enduring connection with the deceased while embarking on a new </a:t>
            </a:r>
            <a:r>
              <a:rPr lang="en-US" sz="3000" dirty="0" smtClean="0">
                <a:solidFill>
                  <a:srgbClr val="0070C0"/>
                </a:solidFill>
                <a:latin typeface="Garamond" panose="02020404030301010803" pitchFamily="18" charset="0"/>
              </a:rPr>
              <a:t>life</a:t>
            </a:r>
          </a:p>
          <a:p>
            <a:pPr marL="0" indent="0">
              <a:buNone/>
            </a:pPr>
            <a:r>
              <a:rPr lang="en-US" sz="3000" dirty="0">
                <a:solidFill>
                  <a:srgbClr val="0070C0"/>
                </a:solidFill>
                <a:latin typeface="Garamond" panose="02020404030301010803" pitchFamily="18" charset="0"/>
              </a:rPr>
              <a:t>	</a:t>
            </a:r>
            <a:r>
              <a:rPr lang="en-US" sz="3000" dirty="0" smtClean="0">
                <a:solidFill>
                  <a:srgbClr val="0070C0"/>
                </a:solidFill>
                <a:latin typeface="Garamond" panose="02020404030301010803" pitchFamily="18" charset="0"/>
              </a:rPr>
              <a:t>(not moving forward)</a:t>
            </a:r>
          </a:p>
          <a:p>
            <a:pPr marL="0" indent="0" algn="r">
              <a:buNone/>
            </a:pPr>
            <a:r>
              <a:rPr lang="en-US" sz="2200" dirty="0" smtClean="0">
                <a:solidFill>
                  <a:srgbClr val="0070C0"/>
                </a:solidFill>
                <a:latin typeface="Garamond" panose="02020404030301010803" pitchFamily="18" charset="0"/>
              </a:rPr>
              <a:t>(Worden, 2009)</a:t>
            </a:r>
            <a:endParaRPr lang="en-US" sz="2200" dirty="0">
              <a:solidFill>
                <a:srgbClr val="0070C0"/>
              </a:solidFill>
              <a:latin typeface="Garamond" panose="02020404030301010803" pitchFamily="18" charset="0"/>
            </a:endParaRPr>
          </a:p>
          <a:p>
            <a:pPr marL="0" indent="0">
              <a:buNone/>
            </a:pPr>
            <a:endParaRPr lang="en-US" dirty="0">
              <a:solidFill>
                <a:srgbClr val="0070C0"/>
              </a:solidFill>
              <a:latin typeface="Garamond" panose="02020404030301010803" pitchFamily="18" charset="0"/>
            </a:endParaRPr>
          </a:p>
        </p:txBody>
      </p:sp>
    </p:spTree>
    <p:extLst>
      <p:ext uri="{BB962C8B-B14F-4D97-AF65-F5344CB8AC3E}">
        <p14:creationId xmlns:p14="http://schemas.microsoft.com/office/powerpoint/2010/main" val="893517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0562" y="304800"/>
            <a:ext cx="6589199" cy="1066800"/>
          </a:xfrm>
        </p:spPr>
        <p:txBody>
          <a:bodyPr>
            <a:normAutofit/>
          </a:bodyPr>
          <a:lstStyle/>
          <a:p>
            <a:pPr algn="ctr"/>
            <a:r>
              <a:rPr lang="en-US" sz="4400" b="1" dirty="0" smtClean="0">
                <a:solidFill>
                  <a:srgbClr val="0070C0"/>
                </a:solidFill>
                <a:latin typeface="Garamond" panose="02020404030301010803" pitchFamily="18" charset="0"/>
              </a:rPr>
              <a:t>Worden’s Tasks III &amp; IV</a:t>
            </a:r>
            <a:endParaRPr lang="en-US" sz="4400" b="1" dirty="0">
              <a:solidFill>
                <a:srgbClr val="0070C0"/>
              </a:solidFill>
              <a:latin typeface="Garamond" panose="02020404030301010803" pitchFamily="18" charset="0"/>
            </a:endParaRPr>
          </a:p>
        </p:txBody>
      </p:sp>
      <p:sp>
        <p:nvSpPr>
          <p:cNvPr id="3" name="Content Placeholder 2"/>
          <p:cNvSpPr>
            <a:spLocks noGrp="1"/>
          </p:cNvSpPr>
          <p:nvPr>
            <p:ph idx="1"/>
          </p:nvPr>
        </p:nvSpPr>
        <p:spPr>
          <a:xfrm>
            <a:off x="1295400" y="1371600"/>
            <a:ext cx="7543800" cy="4876800"/>
          </a:xfrm>
        </p:spPr>
        <p:txBody>
          <a:bodyPr>
            <a:normAutofit fontScale="85000" lnSpcReduction="10000"/>
          </a:bodyPr>
          <a:lstStyle/>
          <a:p>
            <a:pPr marL="0" indent="0">
              <a:buNone/>
            </a:pPr>
            <a:r>
              <a:rPr lang="en-US" sz="3300" dirty="0" smtClean="0">
                <a:solidFill>
                  <a:srgbClr val="0070C0"/>
                </a:solidFill>
                <a:latin typeface="Garamond" panose="02020404030301010803" pitchFamily="18" charset="0"/>
              </a:rPr>
              <a:t>Task lll – to adjust to a world without the deceased</a:t>
            </a:r>
          </a:p>
          <a:p>
            <a:pPr marL="0" indent="0">
              <a:buNone/>
            </a:pPr>
            <a:endParaRPr lang="en-US" sz="900" dirty="0" smtClean="0">
              <a:solidFill>
                <a:srgbClr val="0070C0"/>
              </a:solidFill>
              <a:latin typeface="Garamond" panose="02020404030301010803" pitchFamily="18" charset="0"/>
            </a:endParaRPr>
          </a:p>
          <a:p>
            <a:pPr marL="971550" lvl="1" indent="-457200">
              <a:buFont typeface="Wingdings" panose="05000000000000000000" pitchFamily="2" charset="2"/>
              <a:buChar char="Ø"/>
            </a:pPr>
            <a:r>
              <a:rPr lang="en-US" sz="3100" dirty="0">
                <a:solidFill>
                  <a:srgbClr val="0070C0"/>
                </a:solidFill>
                <a:latin typeface="Garamond" panose="02020404030301010803" pitchFamily="18" charset="0"/>
              </a:rPr>
              <a:t>External adjustments: living daily without the person  - or not adjusting</a:t>
            </a:r>
          </a:p>
          <a:p>
            <a:pPr marL="971550" lvl="1" indent="-457200">
              <a:buFont typeface="Wingdings" panose="05000000000000000000" pitchFamily="2" charset="2"/>
              <a:buChar char="Ø"/>
            </a:pPr>
            <a:r>
              <a:rPr lang="en-US" sz="3100" dirty="0" smtClean="0">
                <a:solidFill>
                  <a:srgbClr val="0070C0"/>
                </a:solidFill>
                <a:latin typeface="Garamond" panose="02020404030301010803" pitchFamily="18" charset="0"/>
              </a:rPr>
              <a:t>Internal </a:t>
            </a:r>
            <a:r>
              <a:rPr lang="en-US" sz="3100" dirty="0">
                <a:solidFill>
                  <a:srgbClr val="0070C0"/>
                </a:solidFill>
                <a:latin typeface="Garamond" panose="02020404030301010803" pitchFamily="18" charset="0"/>
              </a:rPr>
              <a:t>adjustments: who am I now?  - or not </a:t>
            </a:r>
            <a:r>
              <a:rPr lang="en-US" sz="3100" dirty="0" smtClean="0">
                <a:solidFill>
                  <a:srgbClr val="0070C0"/>
                </a:solidFill>
                <a:latin typeface="Garamond" panose="02020404030301010803" pitchFamily="18" charset="0"/>
              </a:rPr>
              <a:t>growing</a:t>
            </a:r>
          </a:p>
          <a:p>
            <a:pPr marL="971550" lvl="1" indent="-457200">
              <a:buFont typeface="Wingdings" panose="05000000000000000000" pitchFamily="2" charset="2"/>
              <a:buChar char="Ø"/>
            </a:pPr>
            <a:r>
              <a:rPr lang="en-US" sz="3100" dirty="0" smtClean="0">
                <a:solidFill>
                  <a:srgbClr val="0070C0"/>
                </a:solidFill>
                <a:latin typeface="Garamond" panose="02020404030301010803" pitchFamily="18" charset="0"/>
              </a:rPr>
              <a:t>Spiritual adjustments:  reframe assumptive world – or not  understanding</a:t>
            </a:r>
            <a:endParaRPr lang="en-US" sz="3100" dirty="0">
              <a:solidFill>
                <a:srgbClr val="0070C0"/>
              </a:solidFill>
              <a:latin typeface="Garamond" panose="02020404030301010803" pitchFamily="18" charset="0"/>
            </a:endParaRPr>
          </a:p>
          <a:p>
            <a:pPr marL="400050" lvl="2" indent="0">
              <a:buNone/>
            </a:pPr>
            <a:endParaRPr lang="en-US" sz="900" dirty="0">
              <a:solidFill>
                <a:srgbClr val="0070C0"/>
              </a:solidFill>
              <a:latin typeface="Garamond" panose="02020404030301010803" pitchFamily="18" charset="0"/>
            </a:endParaRPr>
          </a:p>
          <a:p>
            <a:pPr marL="0" indent="0">
              <a:buNone/>
            </a:pPr>
            <a:r>
              <a:rPr lang="en-US" sz="3300" dirty="0" smtClean="0">
                <a:solidFill>
                  <a:srgbClr val="0070C0"/>
                </a:solidFill>
                <a:latin typeface="Garamond" panose="02020404030301010803" pitchFamily="18" charset="0"/>
              </a:rPr>
              <a:t>Task </a:t>
            </a:r>
            <a:r>
              <a:rPr lang="en-US" sz="3300" dirty="0">
                <a:solidFill>
                  <a:srgbClr val="0070C0"/>
                </a:solidFill>
                <a:latin typeface="Garamond" panose="02020404030301010803" pitchFamily="18" charset="0"/>
              </a:rPr>
              <a:t>lV - to find an enduring connection with the deceased while embarking on a new life</a:t>
            </a:r>
          </a:p>
          <a:p>
            <a:pPr marL="0" indent="0">
              <a:buNone/>
            </a:pPr>
            <a:r>
              <a:rPr lang="en-US" sz="3300" dirty="0">
                <a:solidFill>
                  <a:srgbClr val="0070C0"/>
                </a:solidFill>
                <a:latin typeface="Garamond" panose="02020404030301010803" pitchFamily="18" charset="0"/>
              </a:rPr>
              <a:t>	(not moving forward)</a:t>
            </a:r>
          </a:p>
          <a:p>
            <a:endParaRPr lang="en-US" dirty="0">
              <a:solidFill>
                <a:srgbClr val="0070C0"/>
              </a:solidFill>
              <a:latin typeface="Garamond" panose="02020404030301010803" pitchFamily="18" charset="0"/>
            </a:endParaRPr>
          </a:p>
        </p:txBody>
      </p:sp>
    </p:spTree>
    <p:extLst>
      <p:ext uri="{BB962C8B-B14F-4D97-AF65-F5344CB8AC3E}">
        <p14:creationId xmlns:p14="http://schemas.microsoft.com/office/powerpoint/2010/main" val="2471032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3574514050_437ae8536f_z.jpg"/>
          <p:cNvPicPr>
            <a:picLocks noChangeAspect="1"/>
          </p:cNvPicPr>
          <p:nvPr/>
        </p:nvPicPr>
        <p:blipFill>
          <a:blip r:embed="rId3" cstate="print"/>
          <a:stretch>
            <a:fillRect/>
          </a:stretch>
        </p:blipFill>
        <p:spPr>
          <a:xfrm>
            <a:off x="2514600" y="1111333"/>
            <a:ext cx="4783134" cy="4401978"/>
          </a:xfrm>
          <a:prstGeom prst="rect">
            <a:avLst/>
          </a:prstGeom>
          <a:ln w="25400">
            <a:solidFill>
              <a:srgbClr val="C00000"/>
            </a:solidFill>
          </a:ln>
        </p:spPr>
      </p:pic>
      <p:sp>
        <p:nvSpPr>
          <p:cNvPr id="5" name="TextBox 4"/>
          <p:cNvSpPr txBox="1"/>
          <p:nvPr/>
        </p:nvSpPr>
        <p:spPr>
          <a:xfrm>
            <a:off x="1143000" y="2322255"/>
            <a:ext cx="1600200" cy="2554545"/>
          </a:xfrm>
          <a:prstGeom prst="rect">
            <a:avLst/>
          </a:prstGeom>
          <a:noFill/>
        </p:spPr>
        <p:txBody>
          <a:bodyPr wrap="square" rtlCol="0">
            <a:spAutoFit/>
          </a:bodyPr>
          <a:lstStyle/>
          <a:p>
            <a:pPr algn="ctr"/>
            <a:r>
              <a:rPr lang="en-US" sz="3000" dirty="0" smtClean="0">
                <a:solidFill>
                  <a:schemeClr val="bg1"/>
                </a:solidFill>
              </a:rPr>
              <a:t>The Dual Process Model </a:t>
            </a:r>
            <a:endParaRPr kumimoji="1" lang="en-US" sz="1600" dirty="0" smtClean="0">
              <a:solidFill>
                <a:srgbClr val="FF0000"/>
              </a:solidFill>
              <a:latin typeface="Arial" pitchFamily="34" charset="0"/>
              <a:cs typeface="Arial" pitchFamily="34" charset="0"/>
            </a:endParaRPr>
          </a:p>
          <a:p>
            <a:pPr algn="ctr"/>
            <a:endParaRPr lang="en-US" sz="4000" dirty="0">
              <a:solidFill>
                <a:schemeClr val="bg1"/>
              </a:solidFill>
            </a:endParaRPr>
          </a:p>
        </p:txBody>
      </p:sp>
      <p:sp>
        <p:nvSpPr>
          <p:cNvPr id="4" name="TextBox 3"/>
          <p:cNvSpPr txBox="1"/>
          <p:nvPr/>
        </p:nvSpPr>
        <p:spPr>
          <a:xfrm>
            <a:off x="2514600" y="5513311"/>
            <a:ext cx="4783134" cy="492443"/>
          </a:xfrm>
          <a:prstGeom prst="rect">
            <a:avLst/>
          </a:prstGeom>
          <a:noFill/>
        </p:spPr>
        <p:txBody>
          <a:bodyPr wrap="square" rtlCol="0">
            <a:spAutoFit/>
          </a:bodyPr>
          <a:lstStyle/>
          <a:p>
            <a:pPr algn="ctr"/>
            <a:endParaRPr lang="en-US" sz="800" dirty="0" smtClean="0">
              <a:solidFill>
                <a:schemeClr val="bg1"/>
              </a:solidFill>
            </a:endParaRPr>
          </a:p>
          <a:p>
            <a:pPr algn="ctr"/>
            <a:r>
              <a:rPr kumimoji="1" lang="en-US" dirty="0" smtClean="0">
                <a:solidFill>
                  <a:srgbClr val="0070C0"/>
                </a:solidFill>
                <a:latin typeface="Arial" pitchFamily="34" charset="0"/>
                <a:cs typeface="Arial" pitchFamily="34" charset="0"/>
              </a:rPr>
              <a:t>Stroebe &amp; Schut (Death Studies,1999)</a:t>
            </a:r>
            <a:endParaRPr lang="en-US" dirty="0">
              <a:solidFill>
                <a:srgbClr val="0070C0"/>
              </a:solidFill>
            </a:endParaRPr>
          </a:p>
        </p:txBody>
      </p:sp>
    </p:spTree>
    <p:extLst>
      <p:ext uri="{BB962C8B-B14F-4D97-AF65-F5344CB8AC3E}">
        <p14:creationId xmlns:p14="http://schemas.microsoft.com/office/powerpoint/2010/main" val="493894910"/>
      </p:ext>
    </p:extLst>
  </p:cSld>
  <p:clrMapOvr>
    <a:masterClrMapping/>
  </p:clrMapOvr>
  <p:transition spd="med">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38200" y="381000"/>
            <a:ext cx="7620000" cy="1219200"/>
          </a:xfrm>
        </p:spPr>
        <p:txBody>
          <a:bodyPr>
            <a:normAutofit/>
          </a:bodyPr>
          <a:lstStyle/>
          <a:p>
            <a:pPr algn="ctr" eaLnBrk="1" hangingPunct="1"/>
            <a:r>
              <a:rPr lang="en-US" altLang="en-US" sz="4400" b="1" dirty="0" smtClean="0">
                <a:solidFill>
                  <a:srgbClr val="0070C0"/>
                </a:solidFill>
                <a:latin typeface="Garamond" panose="02020404030301010803" pitchFamily="18" charset="0"/>
              </a:rPr>
              <a:t>Dual Process Model</a:t>
            </a:r>
          </a:p>
        </p:txBody>
      </p:sp>
      <p:sp>
        <p:nvSpPr>
          <p:cNvPr id="36867" name="Rectangle 3"/>
          <p:cNvSpPr>
            <a:spLocks noGrp="1" noChangeArrowheads="1"/>
          </p:cNvSpPr>
          <p:nvPr>
            <p:ph idx="1"/>
          </p:nvPr>
        </p:nvSpPr>
        <p:spPr>
          <a:xfrm>
            <a:off x="838200" y="1600200"/>
            <a:ext cx="7924800" cy="4648200"/>
          </a:xfrm>
        </p:spPr>
        <p:txBody>
          <a:bodyPr>
            <a:normAutofit/>
          </a:bodyPr>
          <a:lstStyle/>
          <a:p>
            <a:pPr eaLnBrk="1" hangingPunct="1">
              <a:defRPr/>
            </a:pPr>
            <a:r>
              <a:rPr lang="en-US" sz="3200" b="1" dirty="0" smtClean="0">
                <a:solidFill>
                  <a:srgbClr val="0070C0"/>
                </a:solidFill>
                <a:latin typeface="Garamond" panose="02020404030301010803" pitchFamily="18" charset="0"/>
              </a:rPr>
              <a:t>Deals with 2 types of stressors</a:t>
            </a:r>
          </a:p>
          <a:p>
            <a:pPr lvl="1" eaLnBrk="1" hangingPunct="1">
              <a:buFont typeface="Arial" panose="020B0604020202020204" pitchFamily="34" charset="0"/>
              <a:buChar char="•"/>
              <a:defRPr/>
            </a:pPr>
            <a:r>
              <a:rPr lang="en-US" sz="3200" dirty="0" smtClean="0">
                <a:solidFill>
                  <a:srgbClr val="0070C0"/>
                </a:solidFill>
                <a:latin typeface="Garamond" panose="02020404030301010803" pitchFamily="18" charset="0"/>
              </a:rPr>
              <a:t>Loss Orientation</a:t>
            </a:r>
          </a:p>
          <a:p>
            <a:pPr lvl="2" eaLnBrk="1" hangingPunct="1">
              <a:buFont typeface="Arial" panose="020B0604020202020204" pitchFamily="34" charset="0"/>
              <a:buChar char="•"/>
              <a:defRPr/>
            </a:pPr>
            <a:r>
              <a:rPr lang="en-US" sz="2800" dirty="0" smtClean="0">
                <a:solidFill>
                  <a:srgbClr val="0070C0"/>
                </a:solidFill>
                <a:latin typeface="Garamond" panose="02020404030301010803" pitchFamily="18" charset="0"/>
              </a:rPr>
              <a:t>Focuses on the deceased, death events and losses</a:t>
            </a:r>
          </a:p>
          <a:p>
            <a:pPr marL="914400" lvl="2" indent="0" eaLnBrk="1" hangingPunct="1">
              <a:buNone/>
              <a:defRPr/>
            </a:pPr>
            <a:endParaRPr lang="en-US" sz="1000" dirty="0" smtClean="0">
              <a:solidFill>
                <a:srgbClr val="0070C0"/>
              </a:solidFill>
              <a:latin typeface="Garamond" panose="02020404030301010803" pitchFamily="18" charset="0"/>
            </a:endParaRPr>
          </a:p>
          <a:p>
            <a:pPr lvl="1" eaLnBrk="1" hangingPunct="1">
              <a:buFont typeface="Arial" panose="020B0604020202020204" pitchFamily="34" charset="0"/>
              <a:buChar char="•"/>
              <a:defRPr/>
            </a:pPr>
            <a:r>
              <a:rPr lang="en-US" sz="3200" dirty="0">
                <a:solidFill>
                  <a:srgbClr val="0070C0"/>
                </a:solidFill>
                <a:latin typeface="Garamond" panose="02020404030301010803" pitchFamily="18" charset="0"/>
              </a:rPr>
              <a:t>Restoration </a:t>
            </a:r>
            <a:r>
              <a:rPr lang="en-US" sz="3200" dirty="0" smtClean="0">
                <a:solidFill>
                  <a:srgbClr val="0070C0"/>
                </a:solidFill>
                <a:latin typeface="Garamond" panose="02020404030301010803" pitchFamily="18" charset="0"/>
              </a:rPr>
              <a:t>Orientation</a:t>
            </a:r>
          </a:p>
          <a:p>
            <a:pPr lvl="2" eaLnBrk="1" hangingPunct="1">
              <a:buFont typeface="Arial" charset="0"/>
              <a:buChar char="•"/>
              <a:defRPr/>
            </a:pPr>
            <a:r>
              <a:rPr lang="en-US" sz="2800" dirty="0" smtClean="0">
                <a:solidFill>
                  <a:srgbClr val="0070C0"/>
                </a:solidFill>
                <a:latin typeface="Garamond" panose="02020404030301010803" pitchFamily="18" charset="0"/>
              </a:rPr>
              <a:t>Deals with secondary stressors such as running a household and finances</a:t>
            </a:r>
          </a:p>
          <a:p>
            <a:pPr marL="457200" lvl="1" indent="0" eaLnBrk="1" hangingPunct="1">
              <a:buFont typeface="Arial" charset="0"/>
              <a:buNone/>
              <a:defRPr/>
            </a:pPr>
            <a:endParaRPr lang="en-US" sz="3200" dirty="0" smtClean="0">
              <a:latin typeface="Garamond" panose="02020404030301010803" pitchFamily="18" charset="0"/>
            </a:endParaRPr>
          </a:p>
          <a:p>
            <a:pPr lvl="3" eaLnBrk="1" hangingPunct="1">
              <a:buFontTx/>
              <a:buNone/>
              <a:defRPr/>
            </a:pPr>
            <a:endParaRPr lang="en-US" sz="3200" dirty="0" smtClean="0">
              <a:latin typeface="Garamond" panose="02020404030301010803" pitchFamily="18" charset="0"/>
            </a:endParaRPr>
          </a:p>
        </p:txBody>
      </p:sp>
    </p:spTree>
    <p:extLst>
      <p:ext uri="{BB962C8B-B14F-4D97-AF65-F5344CB8AC3E}">
        <p14:creationId xmlns:p14="http://schemas.microsoft.com/office/powerpoint/2010/main" val="175247046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914400"/>
            <a:ext cx="6553200" cy="4876800"/>
          </a:xfrm>
          <a:prstGeom prst="rect">
            <a:avLst/>
          </a:prstGeom>
          <a:noFill/>
        </p:spPr>
      </p:pic>
    </p:spTree>
    <p:extLst>
      <p:ext uri="{BB962C8B-B14F-4D97-AF65-F5344CB8AC3E}">
        <p14:creationId xmlns:p14="http://schemas.microsoft.com/office/powerpoint/2010/main" val="37585994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343400" y="2847885"/>
            <a:ext cx="4800600" cy="1200329"/>
          </a:xfrm>
          <a:prstGeom prst="rect">
            <a:avLst/>
          </a:prstGeom>
          <a:noFill/>
        </p:spPr>
        <p:txBody>
          <a:bodyPr wrap="square" rtlCol="0">
            <a:spAutoFit/>
          </a:bodyPr>
          <a:lstStyle/>
          <a:p>
            <a:pPr algn="ctr"/>
            <a:r>
              <a:rPr lang="en-US" sz="3200" b="1" dirty="0" smtClean="0">
                <a:solidFill>
                  <a:srgbClr val="0070C0"/>
                </a:solidFill>
                <a:latin typeface="Garamond" panose="02020404030301010803" pitchFamily="18" charset="0"/>
              </a:rPr>
              <a:t>Meaning Making/</a:t>
            </a:r>
          </a:p>
          <a:p>
            <a:pPr algn="ctr"/>
            <a:r>
              <a:rPr lang="en-US" sz="3200" b="1" dirty="0" smtClean="0">
                <a:solidFill>
                  <a:srgbClr val="0070C0"/>
                </a:solidFill>
                <a:latin typeface="Garamond" panose="02020404030301010803" pitchFamily="18" charset="0"/>
              </a:rPr>
              <a:t>Meaning Reconstruction</a:t>
            </a:r>
          </a:p>
          <a:p>
            <a:pPr algn="ctr"/>
            <a:endParaRPr lang="en-US" sz="800" dirty="0" smtClean="0"/>
          </a:p>
        </p:txBody>
      </p:sp>
      <p:pic>
        <p:nvPicPr>
          <p:cNvPr id="1026" name="Picture 2" descr="E:\2012 CTC\Graphics - Cartoons and Photographs\3544045903_8c1dc723c4.jpg"/>
          <p:cNvPicPr>
            <a:picLocks noChangeAspect="1" noChangeArrowheads="1"/>
          </p:cNvPicPr>
          <p:nvPr/>
        </p:nvPicPr>
        <p:blipFill>
          <a:blip r:embed="rId3" cstate="print"/>
          <a:srcRect/>
          <a:stretch>
            <a:fillRect/>
          </a:stretch>
        </p:blipFill>
        <p:spPr bwMode="auto">
          <a:xfrm>
            <a:off x="1209675" y="1371600"/>
            <a:ext cx="3133725" cy="4762500"/>
          </a:xfrm>
          <a:prstGeom prst="rect">
            <a:avLst/>
          </a:prstGeom>
          <a:noFill/>
          <a:ln w="19050">
            <a:solidFill>
              <a:srgbClr val="C00000"/>
            </a:solidFill>
          </a:ln>
        </p:spPr>
      </p:pic>
    </p:spTree>
    <p:extLst>
      <p:ext uri="{BB962C8B-B14F-4D97-AF65-F5344CB8AC3E}">
        <p14:creationId xmlns:p14="http://schemas.microsoft.com/office/powerpoint/2010/main" val="1483830731"/>
      </p:ext>
    </p:extLst>
  </p:cSld>
  <p:clrMapOvr>
    <a:masterClrMapping/>
  </p:clrMapOvr>
  <p:transition spd="med">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1828800" y="242047"/>
            <a:ext cx="6477000" cy="1175591"/>
          </a:xfrm>
        </p:spPr>
        <p:txBody>
          <a:bodyPr>
            <a:noAutofit/>
          </a:bodyPr>
          <a:lstStyle/>
          <a:p>
            <a:pPr algn="ctr" eaLnBrk="1" hangingPunct="1"/>
            <a:r>
              <a:rPr lang="en-US" altLang="en-US" sz="4400" b="1" dirty="0" smtClean="0">
                <a:solidFill>
                  <a:srgbClr val="0070C0"/>
                </a:solidFill>
                <a:latin typeface="Garamond" panose="02020404030301010803" pitchFamily="18" charset="0"/>
              </a:rPr>
              <a:t>Loss of Meaning Theory </a:t>
            </a:r>
          </a:p>
        </p:txBody>
      </p:sp>
      <p:sp>
        <p:nvSpPr>
          <p:cNvPr id="58371" name="Content Placeholder 1"/>
          <p:cNvSpPr>
            <a:spLocks noGrp="1"/>
          </p:cNvSpPr>
          <p:nvPr>
            <p:ph idx="1"/>
          </p:nvPr>
        </p:nvSpPr>
        <p:spPr>
          <a:xfrm>
            <a:off x="1143000" y="1600200"/>
            <a:ext cx="7772400" cy="4800600"/>
          </a:xfrm>
        </p:spPr>
        <p:txBody>
          <a:bodyPr>
            <a:noAutofit/>
          </a:bodyPr>
          <a:lstStyle/>
          <a:p>
            <a:pPr>
              <a:defRPr/>
            </a:pPr>
            <a:r>
              <a:rPr lang="en-US" sz="2800" dirty="0" smtClean="0">
                <a:solidFill>
                  <a:srgbClr val="0070C0"/>
                </a:solidFill>
                <a:latin typeface="Garamond" panose="02020404030301010803" pitchFamily="18" charset="0"/>
              </a:rPr>
              <a:t>Individual cannot make sense of the death</a:t>
            </a:r>
          </a:p>
          <a:p>
            <a:pPr>
              <a:defRPr/>
            </a:pPr>
            <a:r>
              <a:rPr lang="en-US" sz="2800" dirty="0" smtClean="0">
                <a:solidFill>
                  <a:srgbClr val="0070C0"/>
                </a:solidFill>
                <a:latin typeface="Garamond" panose="02020404030301010803" pitchFamily="18" charset="0"/>
              </a:rPr>
              <a:t>Potential Loss of beliefs</a:t>
            </a:r>
          </a:p>
          <a:p>
            <a:pPr lvl="1">
              <a:buFont typeface="Arial" charset="0"/>
              <a:buChar char="–"/>
              <a:defRPr/>
            </a:pPr>
            <a:r>
              <a:rPr lang="en-US" sz="2400" dirty="0" smtClean="0">
                <a:solidFill>
                  <a:srgbClr val="0070C0"/>
                </a:solidFill>
                <a:latin typeface="Garamond" panose="02020404030301010803" pitchFamily="18" charset="0"/>
              </a:rPr>
              <a:t>The world is a benevolent place</a:t>
            </a:r>
          </a:p>
          <a:p>
            <a:pPr lvl="1">
              <a:buFont typeface="Arial" charset="0"/>
              <a:buChar char="–"/>
              <a:defRPr/>
            </a:pPr>
            <a:r>
              <a:rPr lang="en-US" sz="2400" dirty="0" smtClean="0">
                <a:solidFill>
                  <a:srgbClr val="0070C0"/>
                </a:solidFill>
                <a:latin typeface="Garamond" panose="02020404030301010803" pitchFamily="18" charset="0"/>
              </a:rPr>
              <a:t>The world is meaningful</a:t>
            </a:r>
          </a:p>
          <a:p>
            <a:pPr lvl="1">
              <a:buFont typeface="Arial" charset="0"/>
              <a:buChar char="–"/>
              <a:defRPr/>
            </a:pPr>
            <a:r>
              <a:rPr lang="en-US" sz="2400" dirty="0" smtClean="0">
                <a:solidFill>
                  <a:srgbClr val="0070C0"/>
                </a:solidFill>
                <a:latin typeface="Garamond" panose="02020404030301010803" pitchFamily="18" charset="0"/>
              </a:rPr>
              <a:t>The self is worthy</a:t>
            </a:r>
          </a:p>
          <a:p>
            <a:pPr>
              <a:defRPr/>
            </a:pPr>
            <a:r>
              <a:rPr lang="en-US" sz="2800" dirty="0" smtClean="0">
                <a:solidFill>
                  <a:srgbClr val="0070C0"/>
                </a:solidFill>
                <a:latin typeface="Garamond" panose="02020404030301010803" pitchFamily="18" charset="0"/>
              </a:rPr>
              <a:t>To heal</a:t>
            </a:r>
          </a:p>
          <a:p>
            <a:pPr lvl="1">
              <a:buFont typeface="Arial" charset="0"/>
              <a:buChar char="–"/>
              <a:defRPr/>
            </a:pPr>
            <a:r>
              <a:rPr lang="en-US" sz="2400" dirty="0" smtClean="0">
                <a:solidFill>
                  <a:srgbClr val="0070C0"/>
                </a:solidFill>
                <a:latin typeface="Garamond" panose="02020404030301010803" pitchFamily="18" charset="0"/>
              </a:rPr>
              <a:t>Change assumptions about the world to accommodate the loss</a:t>
            </a:r>
          </a:p>
          <a:p>
            <a:pPr lvl="1">
              <a:buFont typeface="Arial" charset="0"/>
              <a:buChar char="–"/>
              <a:defRPr/>
            </a:pPr>
            <a:r>
              <a:rPr lang="en-US" sz="2400" dirty="0" smtClean="0">
                <a:solidFill>
                  <a:srgbClr val="0070C0"/>
                </a:solidFill>
                <a:latin typeface="Garamond" panose="02020404030301010803" pitchFamily="18" charset="0"/>
              </a:rPr>
              <a:t>Change how we see the loss</a:t>
            </a:r>
          </a:p>
          <a:p>
            <a:pPr>
              <a:defRPr/>
            </a:pPr>
            <a:endParaRPr lang="en-US" sz="2400" dirty="0" smtClean="0">
              <a:solidFill>
                <a:srgbClr val="0070C0"/>
              </a:solidFill>
              <a:latin typeface="Garamond" panose="02020404030301010803" pitchFamily="18" charset="0"/>
            </a:endParaRPr>
          </a:p>
        </p:txBody>
      </p:sp>
    </p:spTree>
    <p:extLst>
      <p:ext uri="{BB962C8B-B14F-4D97-AF65-F5344CB8AC3E}">
        <p14:creationId xmlns:p14="http://schemas.microsoft.com/office/powerpoint/2010/main" val="3553138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9"/>
          <p:cNvSpPr txBox="1">
            <a:spLocks noChangeArrowheads="1"/>
          </p:cNvSpPr>
          <p:nvPr/>
        </p:nvSpPr>
        <p:spPr bwMode="auto">
          <a:xfrm>
            <a:off x="990600" y="1143000"/>
            <a:ext cx="7696200" cy="5539978"/>
          </a:xfrm>
          <a:prstGeom prst="rect">
            <a:avLst/>
          </a:prstGeom>
          <a:noFill/>
          <a:ln w="9525">
            <a:noFill/>
            <a:miter lim="800000"/>
            <a:headEnd/>
            <a:tailEnd/>
          </a:ln>
        </p:spPr>
        <p:txBody>
          <a:bodyPr>
            <a:spAutoFit/>
          </a:bodyPr>
          <a:lstStyle/>
          <a:p>
            <a:pPr algn="ctr"/>
            <a:r>
              <a:rPr lang="en-US" sz="3000" dirty="0" smtClean="0">
                <a:solidFill>
                  <a:schemeClr val="bg1"/>
                </a:solidFill>
                <a:latin typeface="Arial" pitchFamily="34" charset="0"/>
                <a:cs typeface="Arial" pitchFamily="34" charset="0"/>
              </a:rPr>
              <a:t> </a:t>
            </a:r>
            <a:r>
              <a:rPr lang="en-US" sz="3000" dirty="0" smtClean="0">
                <a:solidFill>
                  <a:srgbClr val="0070C0"/>
                </a:solidFill>
                <a:latin typeface="Arial" pitchFamily="34" charset="0"/>
                <a:cs typeface="Arial" pitchFamily="34" charset="0"/>
              </a:rPr>
              <a:t>…</a:t>
            </a:r>
            <a:r>
              <a:rPr lang="en-US" sz="3200" dirty="0" smtClean="0">
                <a:solidFill>
                  <a:srgbClr val="0070C0"/>
                </a:solidFill>
                <a:latin typeface="Garamond" panose="02020404030301010803" pitchFamily="18" charset="0"/>
                <a:cs typeface="Arial" pitchFamily="34" charset="0"/>
              </a:rPr>
              <a:t>we are shaped and sustained by our shifting patterns of attachment to people, places, projects, and possessions that largely anchor the meaning or our lives. The loss of these attachments challenges our tacit assumptions about who we are and prompts revisions in our life narratives that can sometimes </a:t>
            </a:r>
          </a:p>
          <a:p>
            <a:pPr algn="ctr"/>
            <a:r>
              <a:rPr lang="en-US" sz="3200" dirty="0" smtClean="0">
                <a:solidFill>
                  <a:srgbClr val="0070C0"/>
                </a:solidFill>
                <a:latin typeface="Garamond" panose="02020404030301010803" pitchFamily="18" charset="0"/>
                <a:cs typeface="Arial" pitchFamily="34" charset="0"/>
              </a:rPr>
              <a:t>be deep going.</a:t>
            </a:r>
          </a:p>
          <a:p>
            <a:pPr lvl="7" algn="ctr"/>
            <a:r>
              <a:rPr lang="en-US" sz="3200" dirty="0" smtClean="0">
                <a:solidFill>
                  <a:srgbClr val="0070C0"/>
                </a:solidFill>
                <a:latin typeface="Garamond" panose="02020404030301010803" pitchFamily="18" charset="0"/>
                <a:cs typeface="Arial" pitchFamily="34" charset="0"/>
              </a:rPr>
              <a:t> </a:t>
            </a:r>
            <a:r>
              <a:rPr lang="en-US" sz="2400" dirty="0" smtClean="0">
                <a:solidFill>
                  <a:srgbClr val="0070C0"/>
                </a:solidFill>
                <a:latin typeface="Garamond" panose="02020404030301010803" pitchFamily="18" charset="0"/>
              </a:rPr>
              <a:t> </a:t>
            </a:r>
          </a:p>
          <a:p>
            <a:pPr lvl="7" algn="ctr"/>
            <a:r>
              <a:rPr lang="en-US" sz="2400" dirty="0" smtClean="0">
                <a:solidFill>
                  <a:srgbClr val="0070C0"/>
                </a:solidFill>
                <a:latin typeface="Garamond" panose="02020404030301010803" pitchFamily="18" charset="0"/>
              </a:rPr>
              <a:t>Niemeyer </a:t>
            </a:r>
            <a:r>
              <a:rPr lang="en-US" sz="2400" dirty="0">
                <a:solidFill>
                  <a:srgbClr val="0070C0"/>
                </a:solidFill>
                <a:latin typeface="Garamond" panose="02020404030301010803" pitchFamily="18" charset="0"/>
              </a:rPr>
              <a:t>(2001) </a:t>
            </a:r>
          </a:p>
          <a:p>
            <a:pPr algn="ctr"/>
            <a:endParaRPr lang="en-US" sz="2400" dirty="0">
              <a:solidFill>
                <a:srgbClr val="0070C0"/>
              </a:solidFill>
              <a:latin typeface="Garamond" panose="02020404030301010803" pitchFamily="18" charset="0"/>
              <a:cs typeface="Arial" pitchFamily="34" charset="0"/>
            </a:endParaRPr>
          </a:p>
          <a:p>
            <a:endParaRPr lang="en-US" dirty="0">
              <a:solidFill>
                <a:schemeClr val="bg1"/>
              </a:solidFill>
            </a:endParaRPr>
          </a:p>
        </p:txBody>
      </p:sp>
    </p:spTree>
    <p:extLst>
      <p:ext uri="{BB962C8B-B14F-4D97-AF65-F5344CB8AC3E}">
        <p14:creationId xmlns:p14="http://schemas.microsoft.com/office/powerpoint/2010/main" val="37812188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375</TotalTime>
  <Words>622</Words>
  <Application>Microsoft Office PowerPoint</Application>
  <PresentationFormat>On-screen Show (4:3)</PresentationFormat>
  <Paragraphs>122</Paragraphs>
  <Slides>17</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Garamond</vt:lpstr>
      <vt:lpstr>Wingdings</vt:lpstr>
      <vt:lpstr>Wingdings 3</vt:lpstr>
      <vt:lpstr>Wisp</vt:lpstr>
      <vt:lpstr>Grief Theories NCHPP Bereavement  Professional Chat September 2015</vt:lpstr>
      <vt:lpstr>Worden’s Tasks of Grief</vt:lpstr>
      <vt:lpstr>Worden’s Tasks III &amp; IV</vt:lpstr>
      <vt:lpstr>PowerPoint Presentation</vt:lpstr>
      <vt:lpstr>Dual Process Model</vt:lpstr>
      <vt:lpstr>PowerPoint Presentation</vt:lpstr>
      <vt:lpstr>PowerPoint Presentation</vt:lpstr>
      <vt:lpstr>Loss of Meaning Theory </vt:lpstr>
      <vt:lpstr>PowerPoint Presentation</vt:lpstr>
      <vt:lpstr> Loss of meaning theory</vt:lpstr>
      <vt:lpstr>Meaning Making Models</vt:lpstr>
      <vt:lpstr>Meaning Making Models</vt:lpstr>
      <vt:lpstr>Meaning Making Models</vt:lpstr>
      <vt:lpstr>Meaning Making</vt:lpstr>
      <vt:lpstr>PowerPoint Presentation</vt:lpstr>
      <vt:lpstr>Lisa Prosser-Dodds, Ph.D., studies the relationship between personality types  (Myers-Briggs) and grief. She currently  defines four GRIEFTypes:</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Grief Theories</dc:title>
  <dc:creator>Snyder-Cowan, Diane</dc:creator>
  <cp:lastModifiedBy>Beaumont, Amanda (HELP Committee)</cp:lastModifiedBy>
  <cp:revision>30</cp:revision>
  <cp:lastPrinted>2015-08-20T14:01:30Z</cp:lastPrinted>
  <dcterms:created xsi:type="dcterms:W3CDTF">2015-08-13T12:06:33Z</dcterms:created>
  <dcterms:modified xsi:type="dcterms:W3CDTF">2015-08-22T21:57:08Z</dcterms:modified>
</cp:coreProperties>
</file>