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 id="2147483885" r:id="rId3"/>
  </p:sldMasterIdLst>
  <p:notesMasterIdLst>
    <p:notesMasterId r:id="rId25"/>
  </p:notesMasterIdLst>
  <p:sldIdLst>
    <p:sldId id="256" r:id="rId4"/>
    <p:sldId id="507" r:id="rId5"/>
    <p:sldId id="257" r:id="rId6"/>
    <p:sldId id="489" r:id="rId7"/>
    <p:sldId id="494" r:id="rId8"/>
    <p:sldId id="502" r:id="rId9"/>
    <p:sldId id="490" r:id="rId10"/>
    <p:sldId id="497" r:id="rId11"/>
    <p:sldId id="492" r:id="rId12"/>
    <p:sldId id="498" r:id="rId13"/>
    <p:sldId id="491" r:id="rId14"/>
    <p:sldId id="493" r:id="rId15"/>
    <p:sldId id="504" r:id="rId16"/>
    <p:sldId id="505" r:id="rId17"/>
    <p:sldId id="496" r:id="rId18"/>
    <p:sldId id="499" r:id="rId19"/>
    <p:sldId id="500" r:id="rId20"/>
    <p:sldId id="501" r:id="rId21"/>
    <p:sldId id="503" r:id="rId22"/>
    <p:sldId id="508" r:id="rId23"/>
    <p:sldId id="476"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521415D9-36F7-43E2-AB2F-B90AF26B5E84}">
      <p14:sectionLst xmlns:p14="http://schemas.microsoft.com/office/powerpoint/2010/main">
        <p14:section name="Default Section" id="{A3A0814E-8DEB-482C-8611-A836BB8A8C5F}">
          <p14:sldIdLst>
            <p14:sldId id="256"/>
            <p14:sldId id="507"/>
          </p14:sldIdLst>
        </p14:section>
        <p14:section name="Objectives" id="{43486BD2-FBCB-40C4-9B41-24AD03508880}">
          <p14:sldIdLst>
            <p14:sldId id="257"/>
            <p14:sldId id="489"/>
            <p14:sldId id="494"/>
            <p14:sldId id="502"/>
            <p14:sldId id="490"/>
            <p14:sldId id="497"/>
            <p14:sldId id="492"/>
            <p14:sldId id="498"/>
            <p14:sldId id="491"/>
            <p14:sldId id="493"/>
            <p14:sldId id="504"/>
            <p14:sldId id="505"/>
            <p14:sldId id="496"/>
            <p14:sldId id="499"/>
            <p14:sldId id="500"/>
            <p14:sldId id="501"/>
            <p14:sldId id="503"/>
            <p14:sldId id="508"/>
            <p14:sldId id="4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C5C"/>
    <a:srgbClr val="008878"/>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93" autoAdjust="0"/>
    <p:restoredTop sz="76060" autoAdjust="0"/>
  </p:normalViewPr>
  <p:slideViewPr>
    <p:cSldViewPr>
      <p:cViewPr varScale="1">
        <p:scale>
          <a:sx n="65" d="100"/>
          <a:sy n="65" d="100"/>
        </p:scale>
        <p:origin x="1128" y="6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5/10/relationships/revisionInfo" Target="revisionInfo.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8DDA151-EC4F-4BBF-9FE3-054646429575}" type="datetimeFigureOut">
              <a:rPr lang="en-US"/>
              <a:pPr>
                <a:defRPr/>
              </a:pPr>
              <a:t>6/20/2018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83DCF11-EE19-49CF-8064-A02C745E78ED}" type="slidenum">
              <a:rPr lang="en-US"/>
              <a:pPr>
                <a:defRPr/>
              </a:pPr>
              <a:t>‹#›</a:t>
            </a:fld>
            <a:endParaRPr lang="en-US"/>
          </a:p>
        </p:txBody>
      </p:sp>
    </p:spTree>
    <p:extLst>
      <p:ext uri="{BB962C8B-B14F-4D97-AF65-F5344CB8AC3E}">
        <p14:creationId xmlns:p14="http://schemas.microsoft.com/office/powerpoint/2010/main" val="26832515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2</a:t>
            </a:fld>
            <a:endParaRPr lang="en-US"/>
          </a:p>
        </p:txBody>
      </p:sp>
    </p:spTree>
    <p:extLst>
      <p:ext uri="{BB962C8B-B14F-4D97-AF65-F5344CB8AC3E}">
        <p14:creationId xmlns:p14="http://schemas.microsoft.com/office/powerpoint/2010/main" val="990825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when we look at the updated Important Dates Calendar, you see when the data submission period is for FEBS and when it will be for EGSS.  The data submission period is when you enter surveys that have been received back to your hospice.  We purposely have an overlap of 2 weeks after the first half of the year and second half of the year (July 1 – 15) to give you extra time to enter your surveys after the end of a six-month period.</a:t>
            </a:r>
          </a:p>
          <a:p>
            <a:endParaRPr lang="en-US" dirty="0"/>
          </a:p>
          <a:p>
            <a:r>
              <a:rPr lang="en-US" dirty="0"/>
              <a:t>So, again, for FEBS what you did at the first of the year was hold on to any surveys received between Jan 1 and Jan 15 in order to start entering them in the current data submission period.  </a:t>
            </a:r>
          </a:p>
          <a:p>
            <a:r>
              <a:rPr lang="en-US" dirty="0"/>
              <a:t>And for EGSS, you are holding on to any surveys received from when you started getting your first ones back all the way to July 15, and then start entering them online starting July 16.  </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11</a:t>
            </a:fld>
            <a:endParaRPr lang="en-US"/>
          </a:p>
        </p:txBody>
      </p:sp>
    </p:spTree>
    <p:extLst>
      <p:ext uri="{BB962C8B-B14F-4D97-AF65-F5344CB8AC3E}">
        <p14:creationId xmlns:p14="http://schemas.microsoft.com/office/powerpoint/2010/main" val="523932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to the survey itself!  There are two versions, one generic one that’s ready to go – just print off and starting mailing it out, and one that you can include the name of your bereavement program within some questions.  This was done for those hospices whose bereavement programs have such a unique name and want to ensure the survey respondent is clear that the questions are being asked about the bereavement program and not the hospice.</a:t>
            </a:r>
          </a:p>
          <a:p>
            <a:r>
              <a:rPr lang="en-US" dirty="0"/>
              <a:t>For either the generic or customizable version, the modular functionality still applies.  Let’s take a look.</a:t>
            </a:r>
          </a:p>
          <a:p>
            <a:endParaRPr lang="en-US" dirty="0"/>
          </a:p>
          <a:p>
            <a:r>
              <a:rPr lang="en-US" dirty="0"/>
              <a:t>Click on the document icons to open them externally.</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13</a:t>
            </a:fld>
            <a:endParaRPr lang="en-US"/>
          </a:p>
        </p:txBody>
      </p:sp>
    </p:spTree>
    <p:extLst>
      <p:ext uri="{BB962C8B-B14F-4D97-AF65-F5344CB8AC3E}">
        <p14:creationId xmlns:p14="http://schemas.microsoft.com/office/powerpoint/2010/main" val="35481381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14</a:t>
            </a:fld>
            <a:endParaRPr lang="en-US"/>
          </a:p>
        </p:txBody>
      </p:sp>
    </p:spTree>
    <p:extLst>
      <p:ext uri="{BB962C8B-B14F-4D97-AF65-F5344CB8AC3E}">
        <p14:creationId xmlns:p14="http://schemas.microsoft.com/office/powerpoint/2010/main" val="2852334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on the documents in the slide to open them externally.</a:t>
            </a:r>
          </a:p>
          <a:p>
            <a:r>
              <a:rPr lang="en-US" dirty="0"/>
              <a:t>The How to EGSS explains the elective modules, why we include them, and what’s required.</a:t>
            </a:r>
          </a:p>
          <a:p>
            <a:r>
              <a:rPr lang="en-US" dirty="0"/>
              <a:t>The EGSS Guidelines provide the background of the survey, how to prepare in sending out the survey, and how to enter surveys online.</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15</a:t>
            </a:fld>
            <a:endParaRPr lang="en-US"/>
          </a:p>
        </p:txBody>
      </p:sp>
    </p:spTree>
    <p:extLst>
      <p:ext uri="{BB962C8B-B14F-4D97-AF65-F5344CB8AC3E}">
        <p14:creationId xmlns:p14="http://schemas.microsoft.com/office/powerpoint/2010/main" val="795322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16</a:t>
            </a:fld>
            <a:endParaRPr lang="en-US"/>
          </a:p>
        </p:txBody>
      </p:sp>
    </p:spTree>
    <p:extLst>
      <p:ext uri="{BB962C8B-B14F-4D97-AF65-F5344CB8AC3E}">
        <p14:creationId xmlns:p14="http://schemas.microsoft.com/office/powerpoint/2010/main" val="32972307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17</a:t>
            </a:fld>
            <a:endParaRPr lang="en-US"/>
          </a:p>
        </p:txBody>
      </p:sp>
    </p:spTree>
    <p:extLst>
      <p:ext uri="{BB962C8B-B14F-4D97-AF65-F5344CB8AC3E}">
        <p14:creationId xmlns:p14="http://schemas.microsoft.com/office/powerpoint/2010/main" val="4187079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19</a:t>
            </a:fld>
            <a:endParaRPr lang="en-US"/>
          </a:p>
        </p:txBody>
      </p:sp>
    </p:spTree>
    <p:extLst>
      <p:ext uri="{BB962C8B-B14F-4D97-AF65-F5344CB8AC3E}">
        <p14:creationId xmlns:p14="http://schemas.microsoft.com/office/powerpoint/2010/main" val="2038397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20</a:t>
            </a:fld>
            <a:endParaRPr lang="en-US"/>
          </a:p>
        </p:txBody>
      </p:sp>
    </p:spTree>
    <p:extLst>
      <p:ext uri="{BB962C8B-B14F-4D97-AF65-F5344CB8AC3E}">
        <p14:creationId xmlns:p14="http://schemas.microsoft.com/office/powerpoint/2010/main" val="193955277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865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we’ll focus on today are the objectives here, so you’ll know the history of the survey that helps evaluate your bereavement services, what’s changing with it, and how to implement it in your hospice.</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3</a:t>
            </a:fld>
            <a:endParaRPr lang="en-US"/>
          </a:p>
        </p:txBody>
      </p:sp>
    </p:spTree>
    <p:extLst>
      <p:ext uri="{BB962C8B-B14F-4D97-AF65-F5344CB8AC3E}">
        <p14:creationId xmlns:p14="http://schemas.microsoft.com/office/powerpoint/2010/main" val="132368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4</a:t>
            </a:fld>
            <a:endParaRPr lang="en-US"/>
          </a:p>
        </p:txBody>
      </p:sp>
    </p:spTree>
    <p:extLst>
      <p:ext uri="{BB962C8B-B14F-4D97-AF65-F5344CB8AC3E}">
        <p14:creationId xmlns:p14="http://schemas.microsoft.com/office/powerpoint/2010/main" val="15854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Since its inception, we created reports for hospices twice a year with results from their surveys entered online and our analysis of all completed surveys (the comparative data) in a calendar year.  The reports were posted as PDFs on Aug 1 and Feb 1 so folks could log into our DART system on or after those dates to retrieve their reports.</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5</a:t>
            </a:fld>
            <a:endParaRPr lang="en-US"/>
          </a:p>
        </p:txBody>
      </p:sp>
    </p:spTree>
    <p:extLst>
      <p:ext uri="{BB962C8B-B14F-4D97-AF65-F5344CB8AC3E}">
        <p14:creationId xmlns:p14="http://schemas.microsoft.com/office/powerpoint/2010/main" val="35891885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change in 2017 - Qualtrics</a:t>
            </a:r>
            <a:r>
              <a:rPr lang="en-US" baseline="0" dirty="0"/>
              <a:t> created our updated FEBS Portal, a one stop shop with automatic hospice-level reports and link to enter surveys all from the same page.  The nifty thing about the reports is that you can see your responses in almost real time.  Sometimes there’s a data refresh so if you’re entering your surveys and then bounce over the report you may not see it reflect right away.  </a:t>
            </a:r>
          </a:p>
          <a:p>
            <a:r>
              <a:rPr lang="en-US" baseline="0" dirty="0"/>
              <a:t>Side note: If you don’t see an accurate count of your responses after a 24-hr period, feel free to email egss@nhpco.org so we can help.  This is true for FEBS and will be true for EGSS</a:t>
            </a:r>
            <a:endParaRPr lang="en-US" dirty="0"/>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6</a:t>
            </a:fld>
            <a:endParaRPr lang="en-US"/>
          </a:p>
        </p:txBody>
      </p:sp>
    </p:spTree>
    <p:extLst>
      <p:ext uri="{BB962C8B-B14F-4D97-AF65-F5344CB8AC3E}">
        <p14:creationId xmlns:p14="http://schemas.microsoft.com/office/powerpoint/2010/main" val="14647322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in 2017, we began the process of formally revising the FEBS survey, and the revision included a name change.</a:t>
            </a:r>
          </a:p>
          <a:p>
            <a:r>
              <a:rPr lang="en-US" dirty="0"/>
              <a:t>Takes the same comprehensive approach including questions on a wide range of services, but now they are optional so you can hone in on the specific services you offer, and we encourage you to utilize this survey and its reports as an integral and valuable component of your overall QAPI program.</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7</a:t>
            </a:fld>
            <a:endParaRPr lang="en-US"/>
          </a:p>
        </p:txBody>
      </p:sp>
    </p:spTree>
    <p:extLst>
      <p:ext uri="{BB962C8B-B14F-4D97-AF65-F5344CB8AC3E}">
        <p14:creationId xmlns:p14="http://schemas.microsoft.com/office/powerpoint/2010/main" val="166330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basic first steps for implementing EGSS.  We’ll delve into the specifics for those who are FEBS users a few slides from now.</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8</a:t>
            </a:fld>
            <a:endParaRPr lang="en-US"/>
          </a:p>
        </p:txBody>
      </p:sp>
    </p:spTree>
    <p:extLst>
      <p:ext uri="{BB962C8B-B14F-4D97-AF65-F5344CB8AC3E}">
        <p14:creationId xmlns:p14="http://schemas.microsoft.com/office/powerpoint/2010/main" val="35314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 in mid-Feb of this year, we posted Microsoft Word versions of the EGSS surveys so that hospices could start to implement them and transition away from FEBS.  Some hospices started in late February to utilize EGSS and some haven’t yet done so.  For this reason, the EGSS initial report, when it posts Feb 1 with comparative data, will say “February – December 2018.”  </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9</a:t>
            </a:fld>
            <a:endParaRPr lang="en-US"/>
          </a:p>
        </p:txBody>
      </p:sp>
    </p:spTree>
    <p:extLst>
      <p:ext uri="{BB962C8B-B14F-4D97-AF65-F5344CB8AC3E}">
        <p14:creationId xmlns:p14="http://schemas.microsoft.com/office/powerpoint/2010/main" val="66937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Historically, we present results reflecting a six-month period.  To help explain how that timeframe works with when you enter your surveys online, FEBS is used as the example.</a:t>
            </a:r>
          </a:p>
        </p:txBody>
      </p:sp>
      <p:sp>
        <p:nvSpPr>
          <p:cNvPr id="4" name="Slide Number Placeholder 3"/>
          <p:cNvSpPr>
            <a:spLocks noGrp="1"/>
          </p:cNvSpPr>
          <p:nvPr>
            <p:ph type="sldNum" sz="quarter" idx="10"/>
          </p:nvPr>
        </p:nvSpPr>
        <p:spPr/>
        <p:txBody>
          <a:bodyPr/>
          <a:lstStyle/>
          <a:p>
            <a:pPr>
              <a:defRPr/>
            </a:pPr>
            <a:fld id="{883DCF11-EE19-49CF-8064-A02C745E78ED}" type="slidenum">
              <a:rPr lang="en-US" smtClean="0"/>
              <a:pPr>
                <a:defRPr/>
              </a:pPr>
              <a:t>10</a:t>
            </a:fld>
            <a:endParaRPr lang="en-US"/>
          </a:p>
        </p:txBody>
      </p:sp>
    </p:spTree>
    <p:extLst>
      <p:ext uri="{BB962C8B-B14F-4D97-AF65-F5344CB8AC3E}">
        <p14:creationId xmlns:p14="http://schemas.microsoft.com/office/powerpoint/2010/main" val="828774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CD728E-C07C-4492-8215-15CE0B995AC5}" type="slidenum">
              <a:rPr lang="en-US"/>
              <a:pPr>
                <a:defRPr/>
              </a:pPr>
              <a:t>‹#›</a:t>
            </a:fld>
            <a:endParaRPr lang="en-US"/>
          </a:p>
        </p:txBody>
      </p:sp>
    </p:spTree>
    <p:extLst>
      <p:ext uri="{BB962C8B-B14F-4D97-AF65-F5344CB8AC3E}">
        <p14:creationId xmlns:p14="http://schemas.microsoft.com/office/powerpoint/2010/main" val="2719388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7ABD23B-6B83-405E-B42A-DF2B846005F7}" type="slidenum">
              <a:rPr lang="en-US"/>
              <a:pPr>
                <a:defRPr/>
              </a:pPr>
              <a:t>‹#›</a:t>
            </a:fld>
            <a:endParaRPr lang="en-US"/>
          </a:p>
        </p:txBody>
      </p:sp>
    </p:spTree>
    <p:extLst>
      <p:ext uri="{BB962C8B-B14F-4D97-AF65-F5344CB8AC3E}">
        <p14:creationId xmlns:p14="http://schemas.microsoft.com/office/powerpoint/2010/main" val="3038050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09DCE60-3C67-4DAC-B130-843ED854AA33}" type="slidenum">
              <a:rPr lang="en-US"/>
              <a:pPr>
                <a:defRPr/>
              </a:pPr>
              <a:t>‹#›</a:t>
            </a:fld>
            <a:endParaRPr lang="en-US"/>
          </a:p>
        </p:txBody>
      </p:sp>
    </p:spTree>
    <p:extLst>
      <p:ext uri="{BB962C8B-B14F-4D97-AF65-F5344CB8AC3E}">
        <p14:creationId xmlns:p14="http://schemas.microsoft.com/office/powerpoint/2010/main" val="366926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FE31C6C2-D72E-4659-88EF-0039F6AF68D5}" type="slidenum">
              <a:rPr lang="en-US"/>
              <a:pPr>
                <a:defRPr/>
              </a:pPr>
              <a:t>‹#›</a:t>
            </a:fld>
            <a:endParaRPr lang="en-US"/>
          </a:p>
        </p:txBody>
      </p:sp>
    </p:spTree>
    <p:extLst>
      <p:ext uri="{BB962C8B-B14F-4D97-AF65-F5344CB8AC3E}">
        <p14:creationId xmlns:p14="http://schemas.microsoft.com/office/powerpoint/2010/main" val="360859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F4F46B0-79C7-4E2E-AE76-5BB7B1E19985}" type="slidenum">
              <a:rPr lang="en-US"/>
              <a:pPr>
                <a:defRPr/>
              </a:pPr>
              <a:t>‹#›</a:t>
            </a:fld>
            <a:endParaRPr lang="en-US"/>
          </a:p>
        </p:txBody>
      </p:sp>
    </p:spTree>
    <p:extLst>
      <p:ext uri="{BB962C8B-B14F-4D97-AF65-F5344CB8AC3E}">
        <p14:creationId xmlns:p14="http://schemas.microsoft.com/office/powerpoint/2010/main" val="28112664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C85C79-7E92-43CF-A3C2-7B9E4B3BCC57}" type="slidenum">
              <a:rPr lang="en-US"/>
              <a:pPr>
                <a:defRPr/>
              </a:pPr>
              <a:t>‹#›</a:t>
            </a:fld>
            <a:endParaRPr lang="en-US"/>
          </a:p>
        </p:txBody>
      </p:sp>
    </p:spTree>
    <p:extLst>
      <p:ext uri="{BB962C8B-B14F-4D97-AF65-F5344CB8AC3E}">
        <p14:creationId xmlns:p14="http://schemas.microsoft.com/office/powerpoint/2010/main" val="2059611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D063316-1544-4318-9A8C-0BC814F3EE37}" type="slidenum">
              <a:rPr lang="en-US"/>
              <a:pPr>
                <a:defRPr/>
              </a:pPr>
              <a:t>‹#›</a:t>
            </a:fld>
            <a:endParaRPr lang="en-US"/>
          </a:p>
        </p:txBody>
      </p:sp>
    </p:spTree>
    <p:extLst>
      <p:ext uri="{BB962C8B-B14F-4D97-AF65-F5344CB8AC3E}">
        <p14:creationId xmlns:p14="http://schemas.microsoft.com/office/powerpoint/2010/main" val="1901718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D9A456B-6865-4237-BC4C-F3151074365A}" type="slidenum">
              <a:rPr lang="en-US"/>
              <a:pPr>
                <a:defRPr/>
              </a:pPr>
              <a:t>‹#›</a:t>
            </a:fld>
            <a:endParaRPr lang="en-US"/>
          </a:p>
        </p:txBody>
      </p:sp>
    </p:spTree>
    <p:extLst>
      <p:ext uri="{BB962C8B-B14F-4D97-AF65-F5344CB8AC3E}">
        <p14:creationId xmlns:p14="http://schemas.microsoft.com/office/powerpoint/2010/main" val="34913040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CDE79C5-6569-459E-AEBE-CA8D6E6BCA22}" type="slidenum">
              <a:rPr lang="en-US"/>
              <a:pPr>
                <a:defRPr/>
              </a:pPr>
              <a:t>‹#›</a:t>
            </a:fld>
            <a:endParaRPr lang="en-US"/>
          </a:p>
        </p:txBody>
      </p:sp>
    </p:spTree>
    <p:extLst>
      <p:ext uri="{BB962C8B-B14F-4D97-AF65-F5344CB8AC3E}">
        <p14:creationId xmlns:p14="http://schemas.microsoft.com/office/powerpoint/2010/main" val="37198436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5C1A7F6-6F91-43BB-B2B1-614A9E77D5C2}" type="slidenum">
              <a:rPr lang="en-US"/>
              <a:pPr>
                <a:defRPr/>
              </a:pPr>
              <a:t>‹#›</a:t>
            </a:fld>
            <a:endParaRPr lang="en-US"/>
          </a:p>
        </p:txBody>
      </p:sp>
    </p:spTree>
    <p:extLst>
      <p:ext uri="{BB962C8B-B14F-4D97-AF65-F5344CB8AC3E}">
        <p14:creationId xmlns:p14="http://schemas.microsoft.com/office/powerpoint/2010/main" val="1786316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13A6098-64AA-45D0-B489-74D64EB36876}" type="slidenum">
              <a:rPr lang="en-US"/>
              <a:pPr>
                <a:defRPr/>
              </a:pPr>
              <a:t>‹#›</a:t>
            </a:fld>
            <a:endParaRPr lang="en-US"/>
          </a:p>
        </p:txBody>
      </p:sp>
    </p:spTree>
    <p:extLst>
      <p:ext uri="{BB962C8B-B14F-4D97-AF65-F5344CB8AC3E}">
        <p14:creationId xmlns:p14="http://schemas.microsoft.com/office/powerpoint/2010/main" val="39396078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F90338D-E1DD-4079-B34E-F5326533CC2A}" type="slidenum">
              <a:rPr lang="en-US"/>
              <a:pPr>
                <a:defRPr/>
              </a:pPr>
              <a:t>‹#›</a:t>
            </a:fld>
            <a:endParaRPr lang="en-US"/>
          </a:p>
        </p:txBody>
      </p:sp>
    </p:spTree>
    <p:extLst>
      <p:ext uri="{BB962C8B-B14F-4D97-AF65-F5344CB8AC3E}">
        <p14:creationId xmlns:p14="http://schemas.microsoft.com/office/powerpoint/2010/main" val="3259330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E286140-7206-4BB7-93BA-C6017CF4974A}" type="slidenum">
              <a:rPr lang="en-US"/>
              <a:pPr>
                <a:defRPr/>
              </a:pPr>
              <a:t>‹#›</a:t>
            </a:fld>
            <a:endParaRPr lang="en-US"/>
          </a:p>
        </p:txBody>
      </p:sp>
    </p:spTree>
    <p:extLst>
      <p:ext uri="{BB962C8B-B14F-4D97-AF65-F5344CB8AC3E}">
        <p14:creationId xmlns:p14="http://schemas.microsoft.com/office/powerpoint/2010/main" val="23983589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A10FFCA-15E9-450C-8AEB-AB0CDFE87C7D}" type="slidenum">
              <a:rPr lang="en-US"/>
              <a:pPr>
                <a:defRPr/>
              </a:pPr>
              <a:t>‹#›</a:t>
            </a:fld>
            <a:endParaRPr lang="en-US"/>
          </a:p>
        </p:txBody>
      </p:sp>
    </p:spTree>
    <p:extLst>
      <p:ext uri="{BB962C8B-B14F-4D97-AF65-F5344CB8AC3E}">
        <p14:creationId xmlns:p14="http://schemas.microsoft.com/office/powerpoint/2010/main" val="42826970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5570B1-A0DC-4280-816D-109E5C833050}" type="slidenum">
              <a:rPr lang="en-US"/>
              <a:pPr>
                <a:defRPr/>
              </a:pPr>
              <a:t>‹#›</a:t>
            </a:fld>
            <a:endParaRPr lang="en-US"/>
          </a:p>
        </p:txBody>
      </p:sp>
    </p:spTree>
    <p:extLst>
      <p:ext uri="{BB962C8B-B14F-4D97-AF65-F5344CB8AC3E}">
        <p14:creationId xmlns:p14="http://schemas.microsoft.com/office/powerpoint/2010/main" val="24286748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b="1"/>
            </a:lvl1pPr>
          </a:lstStyle>
          <a:p>
            <a:fld id="{9C965565-6FDC-4677-829E-7CF660386924}" type="slidenum">
              <a:rPr lang="en-US" smtClean="0"/>
              <a:pPr/>
              <a:t>‹#›</a:t>
            </a:fld>
            <a:endParaRPr lang="en-US" dirty="0"/>
          </a:p>
        </p:txBody>
      </p:sp>
      <p:pic>
        <p:nvPicPr>
          <p:cNvPr id="7" name="Picture 2" descr="C:\Users\wallen\Desktop\MLC18_CoverSlide.jpg">
            <a:extLst>
              <a:ext uri="{FF2B5EF4-FFF2-40B4-BE49-F238E27FC236}">
                <a16:creationId xmlns:a16="http://schemas.microsoft.com/office/drawing/2014/main" id="{E2012903-A814-42F6-8470-583B783F54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15491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2B8A6612-C448-44E0-8A5F-C7549E5A1F4B}" type="slidenum">
              <a:rPr lang="en-US" smtClean="0"/>
              <a:pPr>
                <a:defRPr/>
              </a:pPr>
              <a:t>‹#›</a:t>
            </a:fld>
            <a:endParaRPr lang="en-US" dirty="0"/>
          </a:p>
        </p:txBody>
      </p:sp>
    </p:spTree>
    <p:extLst>
      <p:ext uri="{BB962C8B-B14F-4D97-AF65-F5344CB8AC3E}">
        <p14:creationId xmlns:p14="http://schemas.microsoft.com/office/powerpoint/2010/main" val="283675578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45BF162-9527-4D33-AA55-12B36B9BF87E}" type="slidenum">
              <a:rPr lang="en-US" smtClean="0"/>
              <a:pPr>
                <a:defRPr/>
              </a:pPr>
              <a:t>‹#›</a:t>
            </a:fld>
            <a:endParaRPr lang="en-US"/>
          </a:p>
        </p:txBody>
      </p:sp>
    </p:spTree>
    <p:extLst>
      <p:ext uri="{BB962C8B-B14F-4D97-AF65-F5344CB8AC3E}">
        <p14:creationId xmlns:p14="http://schemas.microsoft.com/office/powerpoint/2010/main" val="541160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04633633-6177-4D8C-B009-883A71D54F20}" type="slidenum">
              <a:rPr lang="en-US" smtClean="0"/>
              <a:pPr>
                <a:defRPr/>
              </a:pPr>
              <a:t>‹#›</a:t>
            </a:fld>
            <a:endParaRPr lang="en-US" dirty="0"/>
          </a:p>
        </p:txBody>
      </p:sp>
    </p:spTree>
    <p:extLst>
      <p:ext uri="{BB962C8B-B14F-4D97-AF65-F5344CB8AC3E}">
        <p14:creationId xmlns:p14="http://schemas.microsoft.com/office/powerpoint/2010/main" val="21261792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A6C91C74-9905-4F3F-8A22-2392006A5BC3}" type="slidenum">
              <a:rPr lang="en-US" smtClean="0"/>
              <a:pPr>
                <a:defRPr/>
              </a:pPr>
              <a:t>‹#›</a:t>
            </a:fld>
            <a:endParaRPr lang="en-US"/>
          </a:p>
        </p:txBody>
      </p:sp>
    </p:spTree>
    <p:extLst>
      <p:ext uri="{BB962C8B-B14F-4D97-AF65-F5344CB8AC3E}">
        <p14:creationId xmlns:p14="http://schemas.microsoft.com/office/powerpoint/2010/main" val="17894865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a:defRPr/>
            </a:pPr>
            <a:fld id="{5270062D-5823-47EF-BE7F-9104E86A2B71}" type="slidenum">
              <a:rPr lang="en-US" smtClean="0"/>
              <a:pPr>
                <a:defRPr/>
              </a:pPr>
              <a:t>‹#›</a:t>
            </a:fld>
            <a:endParaRPr lang="en-US" dirty="0"/>
          </a:p>
        </p:txBody>
      </p:sp>
    </p:spTree>
    <p:extLst>
      <p:ext uri="{BB962C8B-B14F-4D97-AF65-F5344CB8AC3E}">
        <p14:creationId xmlns:p14="http://schemas.microsoft.com/office/powerpoint/2010/main" val="26778708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E760E9F6-E64F-4C2E-B2E0-56E43D073A69}" type="slidenum">
              <a:rPr lang="en-US" smtClean="0"/>
              <a:pPr>
                <a:defRPr/>
              </a:pPr>
              <a:t>‹#›</a:t>
            </a:fld>
            <a:endParaRPr lang="en-US"/>
          </a:p>
        </p:txBody>
      </p:sp>
    </p:spTree>
    <p:extLst>
      <p:ext uri="{BB962C8B-B14F-4D97-AF65-F5344CB8AC3E}">
        <p14:creationId xmlns:p14="http://schemas.microsoft.com/office/powerpoint/2010/main" val="16341337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0AA5AC-11B4-45CE-A5FD-C722B212EDB2}" type="slidenum">
              <a:rPr lang="en-US"/>
              <a:pPr>
                <a:defRPr/>
              </a:pPr>
              <a:t>‹#›</a:t>
            </a:fld>
            <a:endParaRPr lang="en-US"/>
          </a:p>
        </p:txBody>
      </p:sp>
    </p:spTree>
    <p:extLst>
      <p:ext uri="{BB962C8B-B14F-4D97-AF65-F5344CB8AC3E}">
        <p14:creationId xmlns:p14="http://schemas.microsoft.com/office/powerpoint/2010/main" val="5976626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ED66B69-7EA0-4782-B93A-B90AAFCD781E}" type="slidenum">
              <a:rPr lang="en-US" smtClean="0"/>
              <a:pPr>
                <a:defRPr/>
              </a:pPr>
              <a:t>‹#›</a:t>
            </a:fld>
            <a:endParaRPr lang="en-US"/>
          </a:p>
        </p:txBody>
      </p:sp>
    </p:spTree>
    <p:extLst>
      <p:ext uri="{BB962C8B-B14F-4D97-AF65-F5344CB8AC3E}">
        <p14:creationId xmlns:p14="http://schemas.microsoft.com/office/powerpoint/2010/main" val="172732526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5FB4BD6-831E-4895-BAD3-06286427AC41}" type="slidenum">
              <a:rPr lang="en-US" smtClean="0"/>
              <a:pPr>
                <a:defRPr/>
              </a:pPr>
              <a:t>‹#›</a:t>
            </a:fld>
            <a:endParaRPr lang="en-US"/>
          </a:p>
        </p:txBody>
      </p:sp>
    </p:spTree>
    <p:extLst>
      <p:ext uri="{BB962C8B-B14F-4D97-AF65-F5344CB8AC3E}">
        <p14:creationId xmlns:p14="http://schemas.microsoft.com/office/powerpoint/2010/main" val="42302835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398693-7B11-4EAD-AB28-67B3B83E441B}" type="slidenum">
              <a:rPr lang="en-US" smtClean="0"/>
              <a:pPr>
                <a:defRPr/>
              </a:pPr>
              <a:t>‹#›</a:t>
            </a:fld>
            <a:endParaRPr lang="en-US"/>
          </a:p>
        </p:txBody>
      </p:sp>
    </p:spTree>
    <p:extLst>
      <p:ext uri="{BB962C8B-B14F-4D97-AF65-F5344CB8AC3E}">
        <p14:creationId xmlns:p14="http://schemas.microsoft.com/office/powerpoint/2010/main" val="2762197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26DC26C-0D3A-4427-9A60-85F718B628DE}" type="slidenum">
              <a:rPr lang="en-US" smtClean="0"/>
              <a:pPr>
                <a:defRPr/>
              </a:pPr>
              <a:t>‹#›</a:t>
            </a:fld>
            <a:endParaRPr lang="en-US"/>
          </a:p>
        </p:txBody>
      </p:sp>
    </p:spTree>
    <p:extLst>
      <p:ext uri="{BB962C8B-B14F-4D97-AF65-F5344CB8AC3E}">
        <p14:creationId xmlns:p14="http://schemas.microsoft.com/office/powerpoint/2010/main" val="322551535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lgn="r">
              <a:buNone/>
              <a:defRPr sz="4000">
                <a:solidFill>
                  <a:schemeClr val="accent3">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22920439"/>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C:\Users\wallen\Desktop\MLC18_CoverSlide.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03200" y="152400"/>
            <a:ext cx="8940800"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4" name="Date Placeholder 2"/>
          <p:cNvSpPr>
            <a:spLocks noGrp="1"/>
          </p:cNvSpPr>
          <p:nvPr>
            <p:ph type="dt" sz="half" idx="10"/>
          </p:nvPr>
        </p:nvSpPr>
        <p:spPr/>
        <p:txBody>
          <a:bodyPr/>
          <a:lstStyle>
            <a:lvl1pPr>
              <a:defRPr/>
            </a:lvl1pPr>
          </a:lstStyle>
          <a:p>
            <a:pPr>
              <a:defRPr/>
            </a:pPr>
            <a:endParaRPr lang="en-US"/>
          </a:p>
        </p:txBody>
      </p:sp>
      <p:sp>
        <p:nvSpPr>
          <p:cNvPr id="5" name="Footer Placeholder 3"/>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897B630E-4868-42AC-97AC-0468D623A8AC}" type="slidenum">
              <a:rPr lang="en-US"/>
              <a:pPr>
                <a:defRPr/>
              </a:pPr>
              <a:t>‹#›</a:t>
            </a:fld>
            <a:endParaRPr lang="en-US"/>
          </a:p>
        </p:txBody>
      </p:sp>
    </p:spTree>
    <p:extLst>
      <p:ext uri="{BB962C8B-B14F-4D97-AF65-F5344CB8AC3E}">
        <p14:creationId xmlns:p14="http://schemas.microsoft.com/office/powerpoint/2010/main" val="3344448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E970BC-4212-4E2E-93B7-CF951DC4D139}" type="slidenum">
              <a:rPr lang="en-US"/>
              <a:pPr>
                <a:defRPr/>
              </a:pPr>
              <a:t>‹#›</a:t>
            </a:fld>
            <a:endParaRPr lang="en-US"/>
          </a:p>
        </p:txBody>
      </p:sp>
    </p:spTree>
    <p:extLst>
      <p:ext uri="{BB962C8B-B14F-4D97-AF65-F5344CB8AC3E}">
        <p14:creationId xmlns:p14="http://schemas.microsoft.com/office/powerpoint/2010/main" val="2056140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0485759-5C81-4C27-8106-D9DBB7B83A77}" type="slidenum">
              <a:rPr lang="en-US"/>
              <a:pPr>
                <a:defRPr/>
              </a:pPr>
              <a:t>‹#›</a:t>
            </a:fld>
            <a:endParaRPr lang="en-US"/>
          </a:p>
        </p:txBody>
      </p:sp>
    </p:spTree>
    <p:extLst>
      <p:ext uri="{BB962C8B-B14F-4D97-AF65-F5344CB8AC3E}">
        <p14:creationId xmlns:p14="http://schemas.microsoft.com/office/powerpoint/2010/main" val="1907001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9AD4384-FEB0-486F-A325-D66D1AFA5347}" type="slidenum">
              <a:rPr lang="en-US"/>
              <a:pPr>
                <a:defRPr/>
              </a:pPr>
              <a:t>‹#›</a:t>
            </a:fld>
            <a:endParaRPr lang="en-US"/>
          </a:p>
        </p:txBody>
      </p:sp>
    </p:spTree>
    <p:extLst>
      <p:ext uri="{BB962C8B-B14F-4D97-AF65-F5344CB8AC3E}">
        <p14:creationId xmlns:p14="http://schemas.microsoft.com/office/powerpoint/2010/main" val="2371829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69FC2E3-512E-4A91-B0CF-D3B056610697}" type="slidenum">
              <a:rPr lang="en-US"/>
              <a:pPr>
                <a:defRPr/>
              </a:pPr>
              <a:t>‹#›</a:t>
            </a:fld>
            <a:endParaRPr lang="en-US"/>
          </a:p>
        </p:txBody>
      </p:sp>
    </p:spTree>
    <p:extLst>
      <p:ext uri="{BB962C8B-B14F-4D97-AF65-F5344CB8AC3E}">
        <p14:creationId xmlns:p14="http://schemas.microsoft.com/office/powerpoint/2010/main" val="1345477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CC59CBB-D45F-413D-8E07-E7FB694E7C38}" type="slidenum">
              <a:rPr lang="en-US"/>
              <a:pPr>
                <a:defRPr/>
              </a:pPr>
              <a:t>‹#›</a:t>
            </a:fld>
            <a:endParaRPr lang="en-US"/>
          </a:p>
        </p:txBody>
      </p:sp>
    </p:spTree>
    <p:extLst>
      <p:ext uri="{BB962C8B-B14F-4D97-AF65-F5344CB8AC3E}">
        <p14:creationId xmlns:p14="http://schemas.microsoft.com/office/powerpoint/2010/main" val="312321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930C424-8190-44EF-A33E-90E14A4B92D1}" type="slidenum">
              <a:rPr lang="en-US"/>
              <a:pPr>
                <a:defRPr/>
              </a:pPr>
              <a:t>‹#›</a:t>
            </a:fld>
            <a:endParaRPr lang="en-US"/>
          </a:p>
        </p:txBody>
      </p:sp>
    </p:spTree>
    <p:extLst>
      <p:ext uri="{BB962C8B-B14F-4D97-AF65-F5344CB8AC3E}">
        <p14:creationId xmlns:p14="http://schemas.microsoft.com/office/powerpoint/2010/main" val="26646060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image" Target="../media/image1.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theme" Target="../theme/theme2.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6"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139CBD58-B11A-4B99-9A9E-DCE15504ACC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69" r:id="rId12"/>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8A04B772-05BA-46F4-8630-918AABC1333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1B4F21D-3547-4FF1-89A2-C9F3AE6AF5C6}" type="slidenum">
              <a:rPr lang="en-US" smtClean="0"/>
              <a:pPr>
                <a:defRPr/>
              </a:pPr>
              <a:t>‹#›</a:t>
            </a:fld>
            <a:endParaRPr lang="en-US"/>
          </a:p>
        </p:txBody>
      </p:sp>
      <p:pic>
        <p:nvPicPr>
          <p:cNvPr id="7"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99113" y="5843587"/>
            <a:ext cx="3011487" cy="63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8" name="Picture 2" descr="C:\Users\jlundperson\AppData\Local\Microsoft\Windows\Temporary Internet Files\Content.Outlook\YF2EAEQL\PPT_General_NHPCO.jpg"/>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2220587471"/>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 id="2147483897" r:id="rId12"/>
    <p:sldLayoutId id="2147483881"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0.wmf"/><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9.w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2.emf"/><Relationship Id="rId2" Type="http://schemas.openxmlformats.org/officeDocument/2006/relationships/slideLayout" Target="../slideLayouts/slideLayout24.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1.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hyperlink" Target="mailto:egss@nhpco.org?subject=EGSS" TargetMode="External"/><Relationship Id="rId2" Type="http://schemas.openxmlformats.org/officeDocument/2006/relationships/notesSlide" Target="../notesSlides/notesSlide18.xml"/><Relationship Id="rId1" Type="http://schemas.openxmlformats.org/officeDocument/2006/relationships/slideLayout" Target="../slideLayouts/slideLayout24.xml"/><Relationship Id="rId5" Type="http://schemas.microsoft.com/office/2007/relationships/hdphoto" Target="../media/hdphoto1.wdp"/><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722313" y="533400"/>
            <a:ext cx="6641873" cy="1828800"/>
          </a:xfrm>
        </p:spPr>
        <p:txBody>
          <a:bodyPr>
            <a:noAutofit/>
          </a:bodyPr>
          <a:lstStyle/>
          <a:p>
            <a:pPr eaLnBrk="1" hangingPunct="1"/>
            <a:r>
              <a:rPr lang="en-US" altLang="en-US" sz="6000" b="0" dirty="0">
                <a:solidFill>
                  <a:srgbClr val="006C5C"/>
                </a:solidFill>
                <a:latin typeface="Garamond" panose="02020404030301010803" pitchFamily="18" charset="0"/>
                <a:cs typeface="Helvetica" panose="020B0604020202020204" pitchFamily="34" charset="0"/>
              </a:rPr>
              <a:t>FEBS to EGSS Transition</a:t>
            </a:r>
            <a:br>
              <a:rPr lang="en-US" altLang="en-US" sz="6000" b="0" dirty="0">
                <a:solidFill>
                  <a:srgbClr val="006C5C"/>
                </a:solidFill>
                <a:latin typeface="Helvetica" panose="020B0604020202020204" pitchFamily="34" charset="0"/>
                <a:cs typeface="Helvetica" panose="020B0604020202020204" pitchFamily="34" charset="0"/>
              </a:rPr>
            </a:br>
            <a:endParaRPr lang="en-US" altLang="en-US" sz="6000" b="0" dirty="0">
              <a:solidFill>
                <a:srgbClr val="006C5C"/>
              </a:solidFill>
              <a:latin typeface="Helvetica" panose="020B0604020202020204" pitchFamily="34" charset="0"/>
              <a:cs typeface="Helvetica" panose="020B0604020202020204" pitchFamily="34" charset="0"/>
            </a:endParaRPr>
          </a:p>
        </p:txBody>
      </p:sp>
      <p:sp>
        <p:nvSpPr>
          <p:cNvPr id="7" name="Subtitle 6"/>
          <p:cNvSpPr>
            <a:spLocks noGrp="1"/>
          </p:cNvSpPr>
          <p:nvPr>
            <p:ph type="body" idx="1"/>
          </p:nvPr>
        </p:nvSpPr>
        <p:spPr>
          <a:xfrm>
            <a:off x="722313" y="2906713"/>
            <a:ext cx="6641873" cy="375330"/>
          </a:xfrm>
        </p:spPr>
        <p:txBody>
          <a:bodyPr rtlCol="0">
            <a:normAutofit fontScale="92500" lnSpcReduction="20000"/>
          </a:bodyPr>
          <a:lstStyle/>
          <a:p>
            <a:pPr eaLnBrk="1" fontAlgn="auto" hangingPunct="1">
              <a:spcAft>
                <a:spcPts val="0"/>
              </a:spcAft>
              <a:buFont typeface="Arial" panose="020B0604020202020204" pitchFamily="34" charset="0"/>
              <a:buNone/>
              <a:defRPr/>
            </a:pPr>
            <a:r>
              <a:rPr lang="en-US" sz="2400" dirty="0"/>
              <a:t>National Hospice and Palliative Care Organization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solidFill>
                  <a:srgbClr val="006C5C"/>
                </a:solidFill>
                <a:latin typeface="Garamond" panose="02020404030301010803" pitchFamily="18" charset="0"/>
              </a:rPr>
              <a:t>Evaluation of Grief Support Services</a:t>
            </a:r>
          </a:p>
        </p:txBody>
      </p:sp>
      <p:sp>
        <p:nvSpPr>
          <p:cNvPr id="3" name="Content Placeholder 2"/>
          <p:cNvSpPr>
            <a:spLocks noGrp="1"/>
          </p:cNvSpPr>
          <p:nvPr>
            <p:ph idx="1"/>
          </p:nvPr>
        </p:nvSpPr>
        <p:spPr>
          <a:xfrm>
            <a:off x="457200" y="1600200"/>
            <a:ext cx="8229600" cy="4648200"/>
          </a:xfrm>
        </p:spPr>
        <p:txBody>
          <a:bodyPr/>
          <a:lstStyle/>
          <a:p>
            <a:r>
              <a:rPr lang="en-US" sz="2400" dirty="0">
                <a:solidFill>
                  <a:schemeClr val="tx1">
                    <a:lumMod val="75000"/>
                    <a:lumOff val="25000"/>
                  </a:schemeClr>
                </a:solidFill>
              </a:rPr>
              <a:t>Reports reflect the data from the surveys received back to your hospice during a particular period, usually a six-month period  </a:t>
            </a:r>
          </a:p>
          <a:p>
            <a:r>
              <a:rPr lang="en-US" sz="2400" dirty="0">
                <a:solidFill>
                  <a:schemeClr val="tx1">
                    <a:lumMod val="75000"/>
                    <a:lumOff val="25000"/>
                  </a:schemeClr>
                </a:solidFill>
              </a:rPr>
              <a:t>For FEBS, you can start receiving surveys back to your hospice between Jan 1 and Jan 15, but data entry for the first half of the year surveys begins January 16, so you have to hold on to those surveys until January 16</a:t>
            </a:r>
          </a:p>
          <a:p>
            <a:pPr marL="0" indent="0">
              <a:buNone/>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10</a:t>
            </a:fld>
            <a:endParaRPr lang="en-US" dirty="0"/>
          </a:p>
        </p:txBody>
      </p:sp>
    </p:spTree>
    <p:extLst>
      <p:ext uri="{BB962C8B-B14F-4D97-AF65-F5344CB8AC3E}">
        <p14:creationId xmlns:p14="http://schemas.microsoft.com/office/powerpoint/2010/main" val="212788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6C5C"/>
                </a:solidFill>
                <a:latin typeface="Garamond" panose="02020404030301010803" pitchFamily="18" charset="0"/>
              </a:rPr>
              <a:t>Family Evaluation of Bereavement Services</a:t>
            </a:r>
          </a:p>
        </p:txBody>
      </p:sp>
      <p:sp>
        <p:nvSpPr>
          <p:cNvPr id="3" name="Content Placeholder 2"/>
          <p:cNvSpPr>
            <a:spLocks noGrp="1"/>
          </p:cNvSpPr>
          <p:nvPr>
            <p:ph idx="1"/>
          </p:nvPr>
        </p:nvSpPr>
        <p:spPr/>
        <p:txBody>
          <a:bodyPr/>
          <a:lstStyle/>
          <a:p>
            <a:pPr marL="0" indent="0" algn="ctr">
              <a:buNone/>
            </a:pPr>
            <a:r>
              <a:rPr lang="en-US" sz="3600" dirty="0">
                <a:solidFill>
                  <a:schemeClr val="tx1">
                    <a:lumMod val="75000"/>
                    <a:lumOff val="25000"/>
                  </a:schemeClr>
                </a:solidFill>
                <a:latin typeface="Helvetica" panose="020B0604020202020204" pitchFamily="34" charset="0"/>
                <a:cs typeface="Helvetica" panose="020B0604020202020204" pitchFamily="34" charset="0"/>
              </a:rPr>
              <a:t>Important Dates</a:t>
            </a:r>
          </a:p>
          <a:p>
            <a:pPr marL="0" indent="0" algn="ctr">
              <a:buNone/>
            </a:pPr>
            <a:endParaRPr lang="en-US" sz="3600" dirty="0">
              <a:solidFill>
                <a:schemeClr val="tx2"/>
              </a:solidFill>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11</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27825655"/>
              </p:ext>
            </p:extLst>
          </p:nvPr>
        </p:nvGraphicFramePr>
        <p:xfrm>
          <a:off x="457200" y="2438399"/>
          <a:ext cx="8229600" cy="2733402"/>
        </p:xfrm>
        <a:graphic>
          <a:graphicData uri="http://schemas.openxmlformats.org/drawingml/2006/table">
            <a:tbl>
              <a:tblPr/>
              <a:tblGrid>
                <a:gridCol w="990600">
                  <a:extLst>
                    <a:ext uri="{9D8B030D-6E8A-4147-A177-3AD203B41FA5}">
                      <a16:colId xmlns:a16="http://schemas.microsoft.com/office/drawing/2014/main" val="20000"/>
                    </a:ext>
                  </a:extLst>
                </a:gridCol>
                <a:gridCol w="1981200">
                  <a:extLst>
                    <a:ext uri="{9D8B030D-6E8A-4147-A177-3AD203B41FA5}">
                      <a16:colId xmlns:a16="http://schemas.microsoft.com/office/drawing/2014/main" val="20001"/>
                    </a:ext>
                  </a:extLst>
                </a:gridCol>
                <a:gridCol w="2247900">
                  <a:extLst>
                    <a:ext uri="{9D8B030D-6E8A-4147-A177-3AD203B41FA5}">
                      <a16:colId xmlns:a16="http://schemas.microsoft.com/office/drawing/2014/main" val="20002"/>
                    </a:ext>
                  </a:extLst>
                </a:gridCol>
                <a:gridCol w="3009900">
                  <a:extLst>
                    <a:ext uri="{9D8B030D-6E8A-4147-A177-3AD203B41FA5}">
                      <a16:colId xmlns:a16="http://schemas.microsoft.com/office/drawing/2014/main" val="20003"/>
                    </a:ext>
                  </a:extLst>
                </a:gridCol>
              </a:tblGrid>
              <a:tr h="874122">
                <a:tc>
                  <a:txBody>
                    <a:bodyPr/>
                    <a:lstStyle/>
                    <a:p>
                      <a:pPr algn="l"/>
                      <a:r>
                        <a:rPr lang="en-US" sz="2200" baseline="0" dirty="0">
                          <a:solidFill>
                            <a:schemeClr val="tx2">
                              <a:lumMod val="50000"/>
                            </a:schemeClr>
                          </a:solidFill>
                          <a:effectLst/>
                        </a:rPr>
                        <a:t> </a:t>
                      </a:r>
                    </a:p>
                  </a:txBody>
                  <a:tcPr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008878">
                        <a:alpha val="50000"/>
                      </a:srgbClr>
                    </a:solidFill>
                  </a:tcPr>
                </a:tc>
                <a:tc>
                  <a:txBody>
                    <a:bodyPr/>
                    <a:lstStyle/>
                    <a:p>
                      <a:pPr algn="l"/>
                      <a:r>
                        <a:rPr lang="en-US" sz="2200" b="1" baseline="0" dirty="0">
                          <a:solidFill>
                            <a:schemeClr val="tx2">
                              <a:lumMod val="50000"/>
                            </a:schemeClr>
                          </a:solidFill>
                          <a:effectLst/>
                        </a:rPr>
                        <a:t>Time Period for </a:t>
                      </a:r>
                      <a:br>
                        <a:rPr lang="en-US" sz="2200" baseline="0" dirty="0">
                          <a:solidFill>
                            <a:schemeClr val="tx2">
                              <a:lumMod val="50000"/>
                            </a:schemeClr>
                          </a:solidFill>
                          <a:effectLst/>
                        </a:rPr>
                      </a:br>
                      <a:r>
                        <a:rPr lang="en-US" sz="2200" b="1" baseline="0" dirty="0">
                          <a:solidFill>
                            <a:schemeClr val="tx2">
                              <a:lumMod val="50000"/>
                            </a:schemeClr>
                          </a:solidFill>
                          <a:effectLst/>
                        </a:rPr>
                        <a:t>Surveys Received</a:t>
                      </a:r>
                      <a:endParaRPr lang="en-US" sz="2200" baseline="0" dirty="0">
                        <a:solidFill>
                          <a:schemeClr val="tx2">
                            <a:lumMod val="50000"/>
                          </a:schemeClr>
                        </a:solidFill>
                        <a:effectLst/>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rgbClr val="008878">
                        <a:alpha val="50000"/>
                      </a:srgbClr>
                    </a:solidFill>
                  </a:tcPr>
                </a:tc>
                <a:tc>
                  <a:txBody>
                    <a:bodyPr/>
                    <a:lstStyle/>
                    <a:p>
                      <a:pPr algn="l"/>
                      <a:r>
                        <a:rPr lang="en-US" sz="2200" b="1" baseline="0" dirty="0">
                          <a:solidFill>
                            <a:schemeClr val="tx2">
                              <a:lumMod val="50000"/>
                            </a:schemeClr>
                          </a:solidFill>
                          <a:effectLst/>
                        </a:rPr>
                        <a:t>Data Submission Period</a:t>
                      </a:r>
                    </a:p>
                    <a:p>
                      <a:pPr algn="l"/>
                      <a:endParaRPr lang="en-US" sz="2200" baseline="0" dirty="0">
                        <a:solidFill>
                          <a:schemeClr val="tx2">
                            <a:lumMod val="50000"/>
                          </a:schemeClr>
                        </a:solidFill>
                        <a:effectLst/>
                      </a:endParaRPr>
                    </a:p>
                  </a:txBody>
                  <a:tcPr anchor="ctr">
                    <a:lnL>
                      <a:noFill/>
                    </a:lnL>
                    <a:lnR>
                      <a:noFill/>
                    </a:lnR>
                    <a:lnT>
                      <a:noFill/>
                    </a:lnT>
                    <a:lnB w="12700" cap="flat" cmpd="sng" algn="ctr">
                      <a:solidFill>
                        <a:schemeClr val="tx1"/>
                      </a:solidFill>
                      <a:prstDash val="solid"/>
                      <a:round/>
                      <a:headEnd type="none" w="med" len="med"/>
                      <a:tailEnd type="none" w="med" len="med"/>
                    </a:lnB>
                    <a:solidFill>
                      <a:srgbClr val="008878">
                        <a:alpha val="50000"/>
                      </a:srgbClr>
                    </a:solidFill>
                  </a:tcPr>
                </a:tc>
                <a:tc>
                  <a:txBody>
                    <a:bodyPr/>
                    <a:lstStyle/>
                    <a:p>
                      <a:r>
                        <a:rPr lang="en-US" sz="2200" b="1" baseline="0" dirty="0">
                          <a:solidFill>
                            <a:schemeClr val="tx2">
                              <a:lumMod val="50000"/>
                            </a:schemeClr>
                          </a:solidFill>
                          <a:effectLst/>
                        </a:rPr>
                        <a:t>Report Available with National Comparative Data</a:t>
                      </a:r>
                      <a:endParaRPr lang="en-US" sz="2200" baseline="0" dirty="0">
                        <a:solidFill>
                          <a:schemeClr val="tx2">
                            <a:lumMod val="50000"/>
                          </a:schemeClr>
                        </a:solidFill>
                        <a:effectLst/>
                      </a:endParaRPr>
                    </a:p>
                  </a:txBody>
                  <a:tcPr anchor="ctr">
                    <a:lnL>
                      <a:noFill/>
                    </a:lnL>
                    <a:lnR>
                      <a:noFill/>
                    </a:lnR>
                    <a:lnT>
                      <a:noFill/>
                    </a:lnT>
                    <a:lnB w="12700" cap="flat" cmpd="sng" algn="ctr">
                      <a:solidFill>
                        <a:schemeClr val="tx1"/>
                      </a:solidFill>
                      <a:prstDash val="solid"/>
                      <a:round/>
                      <a:headEnd type="none" w="med" len="med"/>
                      <a:tailEnd type="none" w="med" len="med"/>
                    </a:lnB>
                    <a:solidFill>
                      <a:srgbClr val="008878">
                        <a:alpha val="50000"/>
                      </a:srgbClr>
                    </a:solidFill>
                  </a:tcPr>
                </a:tc>
                <a:extLst>
                  <a:ext uri="{0D108BD9-81ED-4DB2-BD59-A6C34878D82A}">
                    <a16:rowId xmlns:a16="http://schemas.microsoft.com/office/drawing/2014/main" val="10000"/>
                  </a:ext>
                </a:extLst>
              </a:tr>
              <a:tr h="874122">
                <a:tc>
                  <a:txBody>
                    <a:bodyPr/>
                    <a:lstStyle/>
                    <a:p>
                      <a:r>
                        <a:rPr lang="en-US" sz="2200" b="1" baseline="0" dirty="0">
                          <a:solidFill>
                            <a:schemeClr val="tx2">
                              <a:lumMod val="50000"/>
                            </a:schemeClr>
                          </a:solidFill>
                          <a:effectLst/>
                        </a:rPr>
                        <a:t> FEBS      </a:t>
                      </a:r>
                      <a:endParaRPr lang="en-US" sz="2200" baseline="0" dirty="0">
                        <a:solidFill>
                          <a:schemeClr val="tx2">
                            <a:lumMod val="50000"/>
                          </a:schemeClr>
                        </a:solidFill>
                        <a:effectLst/>
                      </a:endParaRPr>
                    </a:p>
                  </a:txBody>
                  <a:tcPr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rgbClr val="008878">
                        <a:alpha val="50000"/>
                      </a:srgbClr>
                    </a:solidFill>
                  </a:tcPr>
                </a:tc>
                <a:tc>
                  <a:txBody>
                    <a:bodyPr/>
                    <a:lstStyle/>
                    <a:p>
                      <a:pPr algn="l"/>
                      <a:r>
                        <a:rPr lang="en-US" sz="2200" baseline="0" dirty="0">
                          <a:solidFill>
                            <a:schemeClr val="tx2">
                              <a:lumMod val="50000"/>
                            </a:schemeClr>
                          </a:solidFill>
                          <a:effectLst/>
                        </a:rPr>
                        <a:t>1st half of year</a:t>
                      </a:r>
                      <a:br>
                        <a:rPr lang="en-US" sz="2200" baseline="0" dirty="0">
                          <a:solidFill>
                            <a:schemeClr val="tx2">
                              <a:lumMod val="50000"/>
                            </a:schemeClr>
                          </a:solidFill>
                          <a:effectLst/>
                        </a:rPr>
                      </a:br>
                      <a:r>
                        <a:rPr lang="en-US" sz="2200" baseline="0" dirty="0">
                          <a:solidFill>
                            <a:schemeClr val="tx2">
                              <a:lumMod val="50000"/>
                            </a:schemeClr>
                          </a:solidFill>
                          <a:effectLst/>
                        </a:rPr>
                        <a:t>(Jan 1 – Jun 30)</a:t>
                      </a: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rgbClr val="008878">
                        <a:alpha val="50000"/>
                      </a:srgbClr>
                    </a:solidFill>
                  </a:tcPr>
                </a:tc>
                <a:tc>
                  <a:txBody>
                    <a:bodyPr/>
                    <a:lstStyle/>
                    <a:p>
                      <a:pPr algn="l"/>
                      <a:r>
                        <a:rPr lang="en-US" sz="2200" baseline="0" dirty="0">
                          <a:solidFill>
                            <a:schemeClr val="tx2">
                              <a:lumMod val="50000"/>
                            </a:schemeClr>
                          </a:solidFill>
                          <a:effectLst/>
                        </a:rPr>
                        <a:t>January 16 – July 15</a:t>
                      </a:r>
                    </a:p>
                  </a:txBody>
                  <a:tcPr anchor="ctr">
                    <a:lnL>
                      <a:noFill/>
                    </a:lnL>
                    <a:lnR>
                      <a:noFill/>
                    </a:lnR>
                    <a:lnT w="12700" cap="flat" cmpd="sng" algn="ctr">
                      <a:solidFill>
                        <a:schemeClr val="tx1"/>
                      </a:solidFill>
                      <a:prstDash val="solid"/>
                      <a:round/>
                      <a:headEnd type="none" w="med" len="med"/>
                      <a:tailEnd type="none" w="med" len="med"/>
                    </a:lnT>
                    <a:lnB>
                      <a:noFill/>
                    </a:lnB>
                    <a:solidFill>
                      <a:srgbClr val="008878">
                        <a:alpha val="50000"/>
                      </a:srgbClr>
                    </a:solidFill>
                  </a:tcPr>
                </a:tc>
                <a:tc>
                  <a:txBody>
                    <a:bodyPr/>
                    <a:lstStyle/>
                    <a:p>
                      <a:pPr algn="l"/>
                      <a:r>
                        <a:rPr lang="en-US" sz="2200" baseline="0" dirty="0">
                          <a:solidFill>
                            <a:schemeClr val="tx2">
                              <a:lumMod val="50000"/>
                            </a:schemeClr>
                          </a:solidFill>
                          <a:effectLst/>
                        </a:rPr>
                        <a:t>August 1</a:t>
                      </a:r>
                    </a:p>
                  </a:txBody>
                  <a:tcPr anchor="ctr">
                    <a:lnL>
                      <a:noFill/>
                    </a:lnL>
                    <a:lnR>
                      <a:noFill/>
                    </a:lnR>
                    <a:lnT w="12700" cap="flat" cmpd="sng" algn="ctr">
                      <a:solidFill>
                        <a:schemeClr val="tx1"/>
                      </a:solidFill>
                      <a:prstDash val="solid"/>
                      <a:round/>
                      <a:headEnd type="none" w="med" len="med"/>
                      <a:tailEnd type="none" w="med" len="med"/>
                    </a:lnT>
                    <a:lnB>
                      <a:noFill/>
                    </a:lnB>
                    <a:solidFill>
                      <a:srgbClr val="008878">
                        <a:alpha val="50000"/>
                      </a:srgbClr>
                    </a:solidFill>
                  </a:tcPr>
                </a:tc>
                <a:extLst>
                  <a:ext uri="{0D108BD9-81ED-4DB2-BD59-A6C34878D82A}">
                    <a16:rowId xmlns:a16="http://schemas.microsoft.com/office/drawing/2014/main" val="10001"/>
                  </a:ext>
                </a:extLst>
              </a:tr>
              <a:tr h="499498">
                <a:tc>
                  <a:txBody>
                    <a:bodyPr/>
                    <a:lstStyle/>
                    <a:p>
                      <a:r>
                        <a:rPr lang="en-US" sz="2200" b="1" baseline="0" dirty="0">
                          <a:solidFill>
                            <a:schemeClr val="tx2">
                              <a:lumMod val="50000"/>
                            </a:schemeClr>
                          </a:solidFill>
                          <a:effectLst/>
                        </a:rPr>
                        <a:t>EGSS</a:t>
                      </a:r>
                      <a:endParaRPr lang="en-US" sz="2200" baseline="0" dirty="0">
                        <a:solidFill>
                          <a:schemeClr val="tx2">
                            <a:lumMod val="50000"/>
                          </a:schemeClr>
                        </a:solidFill>
                        <a:effectLst/>
                      </a:endParaRPr>
                    </a:p>
                  </a:txBody>
                  <a:tcPr anchor="ctr">
                    <a:lnL>
                      <a:noFill/>
                    </a:lnL>
                    <a:lnR w="12700" cap="flat" cmpd="sng" algn="ctr">
                      <a:solidFill>
                        <a:schemeClr val="tx1"/>
                      </a:solidFill>
                      <a:prstDash val="solid"/>
                      <a:round/>
                      <a:headEnd type="none" w="med" len="med"/>
                      <a:tailEnd type="none" w="med" len="med"/>
                    </a:lnR>
                    <a:lnT>
                      <a:noFill/>
                    </a:lnT>
                    <a:lnB>
                      <a:noFill/>
                    </a:lnB>
                    <a:solidFill>
                      <a:srgbClr val="008878">
                        <a:alpha val="50000"/>
                      </a:srgbClr>
                    </a:solidFill>
                  </a:tcPr>
                </a:tc>
                <a:tc>
                  <a:txBody>
                    <a:bodyPr/>
                    <a:lstStyle/>
                    <a:p>
                      <a:pPr algn="l"/>
                      <a:r>
                        <a:rPr lang="en-US" sz="2200" baseline="0" dirty="0">
                          <a:solidFill>
                            <a:schemeClr val="tx2">
                              <a:lumMod val="50000"/>
                            </a:schemeClr>
                          </a:solidFill>
                          <a:effectLst/>
                        </a:rPr>
                        <a:t>(Feb – Dec 31)*</a:t>
                      </a:r>
                    </a:p>
                  </a:txBody>
                  <a:tcPr anchor="ctr">
                    <a:lnL w="12700" cap="flat" cmpd="sng" algn="ctr">
                      <a:solidFill>
                        <a:schemeClr val="tx1"/>
                      </a:solidFill>
                      <a:prstDash val="solid"/>
                      <a:round/>
                      <a:headEnd type="none" w="med" len="med"/>
                      <a:tailEnd type="none" w="med" len="med"/>
                    </a:lnL>
                    <a:lnR>
                      <a:noFill/>
                    </a:lnR>
                    <a:lnT>
                      <a:noFill/>
                    </a:lnT>
                    <a:lnB>
                      <a:noFill/>
                    </a:lnB>
                    <a:solidFill>
                      <a:srgbClr val="008878">
                        <a:alpha val="50000"/>
                      </a:srgbClr>
                    </a:solidFill>
                  </a:tcPr>
                </a:tc>
                <a:tc>
                  <a:txBody>
                    <a:bodyPr/>
                    <a:lstStyle/>
                    <a:p>
                      <a:pPr algn="l"/>
                      <a:r>
                        <a:rPr lang="en-US" sz="2200" baseline="0" dirty="0">
                          <a:solidFill>
                            <a:schemeClr val="tx2">
                              <a:lumMod val="50000"/>
                            </a:schemeClr>
                          </a:solidFill>
                          <a:effectLst/>
                        </a:rPr>
                        <a:t>July 16 – January 15</a:t>
                      </a:r>
                    </a:p>
                  </a:txBody>
                  <a:tcPr anchor="ctr">
                    <a:lnL>
                      <a:noFill/>
                    </a:lnL>
                    <a:lnR>
                      <a:noFill/>
                    </a:lnR>
                    <a:lnT>
                      <a:noFill/>
                    </a:lnT>
                    <a:lnB>
                      <a:noFill/>
                    </a:lnB>
                    <a:solidFill>
                      <a:srgbClr val="008878">
                        <a:alpha val="50000"/>
                      </a:srgbClr>
                    </a:solidFill>
                  </a:tcPr>
                </a:tc>
                <a:tc>
                  <a:txBody>
                    <a:bodyPr/>
                    <a:lstStyle/>
                    <a:p>
                      <a:pPr algn="l"/>
                      <a:r>
                        <a:rPr lang="en-US" sz="2200" baseline="0" dirty="0">
                          <a:solidFill>
                            <a:schemeClr val="tx2">
                              <a:lumMod val="50000"/>
                            </a:schemeClr>
                          </a:solidFill>
                          <a:effectLst/>
                        </a:rPr>
                        <a:t>February 1</a:t>
                      </a:r>
                    </a:p>
                  </a:txBody>
                  <a:tcPr anchor="ctr">
                    <a:lnL>
                      <a:noFill/>
                    </a:lnL>
                    <a:lnR>
                      <a:noFill/>
                    </a:lnR>
                    <a:lnT>
                      <a:noFill/>
                    </a:lnT>
                    <a:lnB>
                      <a:noFill/>
                    </a:lnB>
                    <a:solidFill>
                      <a:srgbClr val="008878">
                        <a:alpha val="50000"/>
                      </a:srgb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0629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FEBS to EGSS Transition Basics</a:t>
            </a:r>
          </a:p>
        </p:txBody>
      </p:sp>
      <p:sp>
        <p:nvSpPr>
          <p:cNvPr id="3" name="Content Placeholder 2"/>
          <p:cNvSpPr>
            <a:spLocks noGrp="1"/>
          </p:cNvSpPr>
          <p:nvPr>
            <p:ph idx="1"/>
          </p:nvPr>
        </p:nvSpPr>
        <p:spPr/>
        <p:txBody>
          <a:bodyPr/>
          <a:lstStyle/>
          <a:p>
            <a:r>
              <a:rPr lang="en-US" dirty="0">
                <a:solidFill>
                  <a:schemeClr val="tx1">
                    <a:lumMod val="75000"/>
                    <a:lumOff val="25000"/>
                  </a:schemeClr>
                </a:solidFill>
                <a:cs typeface="Helvetica" panose="020B0604020202020204" pitchFamily="34" charset="0"/>
              </a:rPr>
              <a:t>EGSS will replace FEBS</a:t>
            </a:r>
          </a:p>
          <a:p>
            <a:r>
              <a:rPr lang="en-US" dirty="0">
                <a:solidFill>
                  <a:schemeClr val="tx1">
                    <a:lumMod val="75000"/>
                    <a:lumOff val="25000"/>
                  </a:schemeClr>
                </a:solidFill>
                <a:cs typeface="Helvetica" panose="020B0604020202020204" pitchFamily="34" charset="0"/>
              </a:rPr>
              <a:t>FEBS last day of data entry is last day of current data submission period, July 15</a:t>
            </a:r>
          </a:p>
          <a:p>
            <a:r>
              <a:rPr lang="en-US" dirty="0">
                <a:solidFill>
                  <a:schemeClr val="tx1">
                    <a:lumMod val="75000"/>
                    <a:lumOff val="25000"/>
                  </a:schemeClr>
                </a:solidFill>
                <a:cs typeface="Helvetica" panose="020B0604020202020204" pitchFamily="34" charset="0"/>
              </a:rPr>
              <a:t>You will have a FEBS Jan-June report with national comparative data August 1</a:t>
            </a:r>
          </a:p>
          <a:p>
            <a:pPr marL="0" indent="0">
              <a:buNone/>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12</a:t>
            </a:fld>
            <a:endParaRPr lang="en-US" dirty="0"/>
          </a:p>
        </p:txBody>
      </p:sp>
    </p:spTree>
    <p:extLst>
      <p:ext uri="{BB962C8B-B14F-4D97-AF65-F5344CB8AC3E}">
        <p14:creationId xmlns:p14="http://schemas.microsoft.com/office/powerpoint/2010/main" val="4086194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97F04-08F0-48DA-A70D-40858E62E9DB}"/>
              </a:ext>
            </a:extLst>
          </p:cNvPr>
          <p:cNvSpPr>
            <a:spLocks noGrp="1"/>
          </p:cNvSpPr>
          <p:nvPr>
            <p:ph type="title"/>
          </p:nvPr>
        </p:nvSpPr>
        <p:spPr/>
        <p:txBody>
          <a:bodyPr/>
          <a:lstStyle/>
          <a:p>
            <a:r>
              <a:rPr lang="en-US" dirty="0">
                <a:solidFill>
                  <a:srgbClr val="006C5C"/>
                </a:solidFill>
                <a:latin typeface="Garamond" panose="02020404030301010803" pitchFamily="18" charset="0"/>
              </a:rPr>
              <a:t>EGSS Survey Details</a:t>
            </a:r>
          </a:p>
        </p:txBody>
      </p:sp>
      <p:sp>
        <p:nvSpPr>
          <p:cNvPr id="3" name="Content Placeholder 2">
            <a:extLst>
              <a:ext uri="{FF2B5EF4-FFF2-40B4-BE49-F238E27FC236}">
                <a16:creationId xmlns:a16="http://schemas.microsoft.com/office/drawing/2014/main" id="{BAD097FF-5822-47DE-A0E1-AC6F65DBD75B}"/>
              </a:ext>
            </a:extLst>
          </p:cNvPr>
          <p:cNvSpPr>
            <a:spLocks noGrp="1"/>
          </p:cNvSpPr>
          <p:nvPr>
            <p:ph idx="1"/>
          </p:nvPr>
        </p:nvSpPr>
        <p:spPr/>
        <p:txBody>
          <a:bodyPr/>
          <a:lstStyle/>
          <a:p>
            <a:r>
              <a:rPr lang="en-US" dirty="0">
                <a:solidFill>
                  <a:schemeClr val="tx1">
                    <a:lumMod val="75000"/>
                    <a:lumOff val="25000"/>
                  </a:schemeClr>
                </a:solidFill>
              </a:rPr>
              <a:t>Two versions</a:t>
            </a:r>
          </a:p>
          <a:p>
            <a:r>
              <a:rPr lang="en-US" dirty="0">
                <a:solidFill>
                  <a:schemeClr val="tx1">
                    <a:lumMod val="75000"/>
                    <a:lumOff val="25000"/>
                  </a:schemeClr>
                </a:solidFill>
              </a:rPr>
              <a:t>Modules</a:t>
            </a:r>
            <a:br>
              <a:rPr lang="en-US" dirty="0"/>
            </a:br>
            <a:endParaRPr lang="en-US" dirty="0"/>
          </a:p>
          <a:p>
            <a:endParaRPr lang="en-US" dirty="0"/>
          </a:p>
        </p:txBody>
      </p:sp>
      <p:sp>
        <p:nvSpPr>
          <p:cNvPr id="4" name="Slide Number Placeholder 3">
            <a:extLst>
              <a:ext uri="{FF2B5EF4-FFF2-40B4-BE49-F238E27FC236}">
                <a16:creationId xmlns:a16="http://schemas.microsoft.com/office/drawing/2014/main" id="{285E55F5-D481-4096-8791-A0C1D5B089BC}"/>
              </a:ext>
            </a:extLst>
          </p:cNvPr>
          <p:cNvSpPr>
            <a:spLocks noGrp="1"/>
          </p:cNvSpPr>
          <p:nvPr>
            <p:ph type="sldNum" sz="quarter" idx="12"/>
          </p:nvPr>
        </p:nvSpPr>
        <p:spPr/>
        <p:txBody>
          <a:bodyPr/>
          <a:lstStyle/>
          <a:p>
            <a:pPr>
              <a:defRPr/>
            </a:pPr>
            <a:fld id="{2B8A6612-C448-44E0-8A5F-C7549E5A1F4B}" type="slidenum">
              <a:rPr lang="en-US" smtClean="0"/>
              <a:pPr>
                <a:defRPr/>
              </a:pPr>
              <a:t>13</a:t>
            </a:fld>
            <a:endParaRPr lang="en-US" dirty="0"/>
          </a:p>
        </p:txBody>
      </p:sp>
      <p:graphicFrame>
        <p:nvGraphicFramePr>
          <p:cNvPr id="5" name="Object 4" title="xxx">
            <a:extLst>
              <a:ext uri="{FF2B5EF4-FFF2-40B4-BE49-F238E27FC236}">
                <a16:creationId xmlns:a16="http://schemas.microsoft.com/office/drawing/2014/main" id="{8A6A7155-09C1-46D4-B214-760233023CF8}"/>
              </a:ext>
            </a:extLst>
          </p:cNvPr>
          <p:cNvGraphicFramePr>
            <a:graphicFrameLocks noChangeAspect="1"/>
          </p:cNvGraphicFramePr>
          <p:nvPr>
            <p:extLst>
              <p:ext uri="{D42A27DB-BD31-4B8C-83A1-F6EECF244321}">
                <p14:modId xmlns:p14="http://schemas.microsoft.com/office/powerpoint/2010/main" val="3924348764"/>
              </p:ext>
            </p:extLst>
          </p:nvPr>
        </p:nvGraphicFramePr>
        <p:xfrm>
          <a:off x="590548" y="4648200"/>
          <a:ext cx="5707607" cy="1142980"/>
        </p:xfrm>
        <a:graphic>
          <a:graphicData uri="http://schemas.openxmlformats.org/presentationml/2006/ole">
            <mc:AlternateContent xmlns:mc="http://schemas.openxmlformats.org/markup-compatibility/2006">
              <mc:Choice xmlns:v="urn:schemas-microsoft-com:vml" Requires="v">
                <p:oleObj spid="_x0000_s3147" name="Packager Shell Object" showAsIcon="1" r:id="rId4" imgW="2807280" imgH="685800" progId="Package">
                  <p:embed/>
                </p:oleObj>
              </mc:Choice>
              <mc:Fallback>
                <p:oleObj name="Packager Shell Object" showAsIcon="1" r:id="rId4" imgW="2807280" imgH="685800" progId="Package">
                  <p:embed/>
                  <p:pic>
                    <p:nvPicPr>
                      <p:cNvPr id="0" name=""/>
                      <p:cNvPicPr/>
                      <p:nvPr/>
                    </p:nvPicPr>
                    <p:blipFill>
                      <a:blip r:embed="rId5"/>
                      <a:stretch>
                        <a:fillRect/>
                      </a:stretch>
                    </p:blipFill>
                    <p:spPr>
                      <a:xfrm>
                        <a:off x="590548" y="4648200"/>
                        <a:ext cx="5707607" cy="1142980"/>
                      </a:xfrm>
                      <a:prstGeom prst="rect">
                        <a:avLst/>
                      </a:prstGeom>
                      <a:gradFill>
                        <a:gsLst>
                          <a:gs pos="0">
                            <a:srgbClr val="006C5C"/>
                          </a:gs>
                          <a:gs pos="25000">
                            <a:schemeClr val="accent1">
                              <a:lumMod val="45000"/>
                              <a:lumOff val="55000"/>
                            </a:schemeClr>
                          </a:gs>
                          <a:gs pos="51000">
                            <a:schemeClr val="accent1">
                              <a:lumMod val="45000"/>
                              <a:lumOff val="55000"/>
                            </a:schemeClr>
                          </a:gs>
                          <a:gs pos="37168">
                            <a:srgbClr val="B0C6E1"/>
                          </a:gs>
                          <a:gs pos="85000">
                            <a:schemeClr val="accent1">
                              <a:lumMod val="30000"/>
                              <a:lumOff val="70000"/>
                            </a:schemeClr>
                          </a:gs>
                        </a:gsLst>
                        <a:lin ang="5400000" scaled="1"/>
                      </a:gradFill>
                      <a:ln>
                        <a:solidFill>
                          <a:schemeClr val="accent1"/>
                        </a:solidFill>
                      </a:ln>
                    </p:spPr>
                  </p:pic>
                </p:oleObj>
              </mc:Fallback>
            </mc:AlternateContent>
          </a:graphicData>
        </a:graphic>
      </p:graphicFrame>
      <p:graphicFrame>
        <p:nvGraphicFramePr>
          <p:cNvPr id="6" name="Object 5" title="EGSS Customizable">
            <a:extLst>
              <a:ext uri="{FF2B5EF4-FFF2-40B4-BE49-F238E27FC236}">
                <a16:creationId xmlns:a16="http://schemas.microsoft.com/office/drawing/2014/main" id="{F0A9B6FC-9793-4266-93AC-A71C057AAB25}"/>
              </a:ext>
            </a:extLst>
          </p:cNvPr>
          <p:cNvGraphicFramePr>
            <a:graphicFrameLocks noChangeAspect="1"/>
          </p:cNvGraphicFramePr>
          <p:nvPr>
            <p:extLst>
              <p:ext uri="{D42A27DB-BD31-4B8C-83A1-F6EECF244321}">
                <p14:modId xmlns:p14="http://schemas.microsoft.com/office/powerpoint/2010/main" val="2482873056"/>
              </p:ext>
            </p:extLst>
          </p:nvPr>
        </p:nvGraphicFramePr>
        <p:xfrm>
          <a:off x="590548" y="3128959"/>
          <a:ext cx="5726657" cy="1184258"/>
        </p:xfrm>
        <a:graphic>
          <a:graphicData uri="http://schemas.openxmlformats.org/presentationml/2006/ole">
            <mc:AlternateContent xmlns:mc="http://schemas.openxmlformats.org/markup-compatibility/2006">
              <mc:Choice xmlns:v="urn:schemas-microsoft-com:vml" Requires="v">
                <p:oleObj spid="_x0000_s3148" name="Packager Shell Object" showAsIcon="1" r:id="rId6" imgW="3315600" imgH="685800" progId="Package">
                  <p:embed/>
                </p:oleObj>
              </mc:Choice>
              <mc:Fallback>
                <p:oleObj name="Packager Shell Object" showAsIcon="1" r:id="rId6" imgW="3315600" imgH="685800" progId="Package">
                  <p:embed/>
                  <p:pic>
                    <p:nvPicPr>
                      <p:cNvPr id="0" name=""/>
                      <p:cNvPicPr/>
                      <p:nvPr/>
                    </p:nvPicPr>
                    <p:blipFill>
                      <a:blip r:embed="rId7"/>
                      <a:stretch>
                        <a:fillRect/>
                      </a:stretch>
                    </p:blipFill>
                    <p:spPr>
                      <a:xfrm>
                        <a:off x="590548" y="3128959"/>
                        <a:ext cx="5726657" cy="1184258"/>
                      </a:xfrm>
                      <a:prstGeom prst="rect">
                        <a:avLst/>
                      </a:prstGeom>
                      <a:gradFill>
                        <a:gsLst>
                          <a:gs pos="0">
                            <a:srgbClr val="008878"/>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accent1"/>
                        </a:solidFill>
                      </a:ln>
                    </p:spPr>
                  </p:pic>
                </p:oleObj>
              </mc:Fallback>
            </mc:AlternateContent>
          </a:graphicData>
        </a:graphic>
      </p:graphicFrame>
      <p:sp>
        <p:nvSpPr>
          <p:cNvPr id="7" name="TextBox 6">
            <a:extLst>
              <a:ext uri="{FF2B5EF4-FFF2-40B4-BE49-F238E27FC236}">
                <a16:creationId xmlns:a16="http://schemas.microsoft.com/office/drawing/2014/main" id="{573C1609-C8AC-4978-B684-3EC6B044AD18}"/>
              </a:ext>
            </a:extLst>
          </p:cNvPr>
          <p:cNvSpPr txBox="1"/>
          <p:nvPr/>
        </p:nvSpPr>
        <p:spPr>
          <a:xfrm>
            <a:off x="1080301" y="3863181"/>
            <a:ext cx="4747149" cy="369332"/>
          </a:xfrm>
          <a:prstGeom prst="rect">
            <a:avLst/>
          </a:prstGeom>
          <a:gradFill>
            <a:gsLst>
              <a:gs pos="0">
                <a:schemeClr val="accent1">
                  <a:lumMod val="5000"/>
                  <a:lumOff val="95000"/>
                </a:schemeClr>
              </a:gs>
              <a:gs pos="25000">
                <a:schemeClr val="accent1">
                  <a:lumMod val="45000"/>
                  <a:lumOff val="55000"/>
                </a:schemeClr>
              </a:gs>
              <a:gs pos="51000">
                <a:schemeClr val="accent1">
                  <a:lumMod val="45000"/>
                  <a:lumOff val="55000"/>
                </a:schemeClr>
              </a:gs>
              <a:gs pos="37168">
                <a:srgbClr val="B0C6E1"/>
              </a:gs>
              <a:gs pos="85000">
                <a:schemeClr val="accent1">
                  <a:lumMod val="30000"/>
                  <a:lumOff val="70000"/>
                </a:schemeClr>
              </a:gs>
            </a:gsLst>
            <a:lin ang="5400000" scaled="1"/>
          </a:gradFill>
        </p:spPr>
        <p:txBody>
          <a:bodyPr wrap="square" rtlCol="0">
            <a:spAutoFit/>
          </a:bodyPr>
          <a:lstStyle/>
          <a:p>
            <a:pPr algn="ctr"/>
            <a:r>
              <a:rPr lang="en-US" dirty="0"/>
              <a:t>EGSS CUSTOMIZABLE</a:t>
            </a:r>
          </a:p>
        </p:txBody>
      </p:sp>
      <p:sp>
        <p:nvSpPr>
          <p:cNvPr id="8" name="TextBox 7">
            <a:extLst>
              <a:ext uri="{FF2B5EF4-FFF2-40B4-BE49-F238E27FC236}">
                <a16:creationId xmlns:a16="http://schemas.microsoft.com/office/drawing/2014/main" id="{3DD53BC3-31EC-4598-AF10-8E4A153DAE02}"/>
              </a:ext>
            </a:extLst>
          </p:cNvPr>
          <p:cNvSpPr txBox="1"/>
          <p:nvPr/>
        </p:nvSpPr>
        <p:spPr>
          <a:xfrm>
            <a:off x="1219200" y="5394871"/>
            <a:ext cx="4747149" cy="369332"/>
          </a:xfrm>
          <a:prstGeom prst="rect">
            <a:avLst/>
          </a:prstGeom>
          <a:gradFill>
            <a:gsLst>
              <a:gs pos="0">
                <a:schemeClr val="accent1">
                  <a:lumMod val="5000"/>
                  <a:lumOff val="95000"/>
                </a:schemeClr>
              </a:gs>
              <a:gs pos="25000">
                <a:schemeClr val="accent1">
                  <a:lumMod val="45000"/>
                  <a:lumOff val="55000"/>
                </a:schemeClr>
              </a:gs>
              <a:gs pos="51000">
                <a:schemeClr val="accent1">
                  <a:lumMod val="45000"/>
                  <a:lumOff val="55000"/>
                </a:schemeClr>
              </a:gs>
              <a:gs pos="37168">
                <a:srgbClr val="B0C6E1"/>
              </a:gs>
              <a:gs pos="85000">
                <a:schemeClr val="accent1">
                  <a:lumMod val="30000"/>
                  <a:lumOff val="70000"/>
                </a:schemeClr>
              </a:gs>
            </a:gsLst>
            <a:lin ang="5400000" scaled="1"/>
          </a:gradFill>
        </p:spPr>
        <p:txBody>
          <a:bodyPr wrap="square" rtlCol="0">
            <a:spAutoFit/>
          </a:bodyPr>
          <a:lstStyle/>
          <a:p>
            <a:pPr algn="ctr"/>
            <a:r>
              <a:rPr lang="en-US" dirty="0"/>
              <a:t>EGSS GENERIC</a:t>
            </a:r>
          </a:p>
        </p:txBody>
      </p:sp>
    </p:spTree>
    <p:extLst>
      <p:ext uri="{BB962C8B-B14F-4D97-AF65-F5344CB8AC3E}">
        <p14:creationId xmlns:p14="http://schemas.microsoft.com/office/powerpoint/2010/main" val="12995471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64AE6-542A-4070-A1AC-FB5F2F18F202}"/>
              </a:ext>
            </a:extLst>
          </p:cNvPr>
          <p:cNvSpPr>
            <a:spLocks noGrp="1"/>
          </p:cNvSpPr>
          <p:nvPr>
            <p:ph type="title"/>
          </p:nvPr>
        </p:nvSpPr>
        <p:spPr/>
        <p:txBody>
          <a:bodyPr/>
          <a:lstStyle/>
          <a:p>
            <a:r>
              <a:rPr lang="en-US" dirty="0">
                <a:solidFill>
                  <a:srgbClr val="006C5C"/>
                </a:solidFill>
                <a:latin typeface="Garamond" panose="02020404030301010803" pitchFamily="18" charset="0"/>
              </a:rPr>
              <a:t>EGSS Portal</a:t>
            </a:r>
          </a:p>
        </p:txBody>
      </p:sp>
      <p:sp>
        <p:nvSpPr>
          <p:cNvPr id="3" name="Content Placeholder 2">
            <a:extLst>
              <a:ext uri="{FF2B5EF4-FFF2-40B4-BE49-F238E27FC236}">
                <a16:creationId xmlns:a16="http://schemas.microsoft.com/office/drawing/2014/main" id="{26EF84D2-55E8-433D-8DCA-7D402E6A8315}"/>
              </a:ext>
            </a:extLst>
          </p:cNvPr>
          <p:cNvSpPr>
            <a:spLocks noGrp="1"/>
          </p:cNvSpPr>
          <p:nvPr>
            <p:ph idx="1"/>
          </p:nvPr>
        </p:nvSpPr>
        <p:spPr/>
        <p:txBody>
          <a:bodyPr>
            <a:normAutofit lnSpcReduction="10000"/>
          </a:bodyPr>
          <a:lstStyle/>
          <a:p>
            <a:r>
              <a:rPr lang="en-US" dirty="0">
                <a:solidFill>
                  <a:schemeClr val="tx1">
                    <a:lumMod val="75000"/>
                    <a:lumOff val="25000"/>
                  </a:schemeClr>
                </a:solidFill>
              </a:rPr>
              <a:t>If you use FEBS, it’s the same</a:t>
            </a:r>
          </a:p>
          <a:p>
            <a:r>
              <a:rPr lang="en-US" dirty="0">
                <a:solidFill>
                  <a:schemeClr val="tx1">
                    <a:lumMod val="75000"/>
                    <a:lumOff val="25000"/>
                  </a:schemeClr>
                </a:solidFill>
              </a:rPr>
              <a:t>We will have all questions, no question numbers</a:t>
            </a:r>
          </a:p>
          <a:p>
            <a:r>
              <a:rPr lang="en-US" dirty="0">
                <a:solidFill>
                  <a:schemeClr val="tx1">
                    <a:lumMod val="75000"/>
                    <a:lumOff val="25000"/>
                  </a:schemeClr>
                </a:solidFill>
              </a:rPr>
              <a:t>There will be a response option to select for questions you don’t include on your customized survey</a:t>
            </a:r>
          </a:p>
          <a:p>
            <a:r>
              <a:rPr lang="en-US" dirty="0">
                <a:solidFill>
                  <a:schemeClr val="tx1">
                    <a:lumMod val="75000"/>
                    <a:lumOff val="25000"/>
                  </a:schemeClr>
                </a:solidFill>
              </a:rPr>
              <a:t>No open-ended questions in online data entry (do recommend you track for your own purposes)	</a:t>
            </a:r>
            <a:r>
              <a:rPr lang="en-US" dirty="0"/>
              <a:t>	</a:t>
            </a:r>
          </a:p>
        </p:txBody>
      </p:sp>
      <p:sp>
        <p:nvSpPr>
          <p:cNvPr id="4" name="Slide Number Placeholder 3">
            <a:extLst>
              <a:ext uri="{FF2B5EF4-FFF2-40B4-BE49-F238E27FC236}">
                <a16:creationId xmlns:a16="http://schemas.microsoft.com/office/drawing/2014/main" id="{97BF05D6-90DD-4377-B055-F4CDFBDECFDC}"/>
              </a:ext>
            </a:extLst>
          </p:cNvPr>
          <p:cNvSpPr>
            <a:spLocks noGrp="1"/>
          </p:cNvSpPr>
          <p:nvPr>
            <p:ph type="sldNum" sz="quarter" idx="12"/>
          </p:nvPr>
        </p:nvSpPr>
        <p:spPr/>
        <p:txBody>
          <a:bodyPr/>
          <a:lstStyle/>
          <a:p>
            <a:pPr>
              <a:defRPr/>
            </a:pPr>
            <a:fld id="{2B8A6612-C448-44E0-8A5F-C7549E5A1F4B}" type="slidenum">
              <a:rPr lang="en-US" smtClean="0"/>
              <a:pPr>
                <a:defRPr/>
              </a:pPr>
              <a:t>14</a:t>
            </a:fld>
            <a:endParaRPr lang="en-US" dirty="0"/>
          </a:p>
        </p:txBody>
      </p:sp>
    </p:spTree>
    <p:extLst>
      <p:ext uri="{BB962C8B-B14F-4D97-AF65-F5344CB8AC3E}">
        <p14:creationId xmlns:p14="http://schemas.microsoft.com/office/powerpoint/2010/main" val="365556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How To EGSS</a:t>
            </a: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15</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596540514"/>
              </p:ext>
            </p:extLst>
          </p:nvPr>
        </p:nvGraphicFramePr>
        <p:xfrm>
          <a:off x="228600" y="1417638"/>
          <a:ext cx="3886200" cy="4755024"/>
        </p:xfrm>
        <a:graphic>
          <a:graphicData uri="http://schemas.openxmlformats.org/presentationml/2006/ole">
            <mc:AlternateContent xmlns:mc="http://schemas.openxmlformats.org/markup-compatibility/2006">
              <mc:Choice xmlns:v="urn:schemas-microsoft-com:vml" Requires="v">
                <p:oleObj spid="_x0000_s2112" name="Acrobat Document" r:id="rId4" imgW="5829103" imgH="7543564" progId="AcroExch.Document.7">
                  <p:embed/>
                </p:oleObj>
              </mc:Choice>
              <mc:Fallback>
                <p:oleObj name="Acrobat Document" r:id="rId4" imgW="5829103" imgH="7543564" progId="AcroExch.Document.7">
                  <p:embed/>
                  <p:pic>
                    <p:nvPicPr>
                      <p:cNvPr id="0" name=""/>
                      <p:cNvPicPr/>
                      <p:nvPr/>
                    </p:nvPicPr>
                    <p:blipFill>
                      <a:blip r:embed="rId5"/>
                      <a:stretch>
                        <a:fillRect/>
                      </a:stretch>
                    </p:blipFill>
                    <p:spPr>
                      <a:xfrm>
                        <a:off x="228600" y="1417638"/>
                        <a:ext cx="3886200" cy="475502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BED6A74A-CE1C-487F-BBAB-2F09090F41C3}"/>
              </a:ext>
            </a:extLst>
          </p:cNvPr>
          <p:cNvGraphicFramePr>
            <a:graphicFrameLocks noChangeAspect="1"/>
          </p:cNvGraphicFramePr>
          <p:nvPr>
            <p:extLst>
              <p:ext uri="{D42A27DB-BD31-4B8C-83A1-F6EECF244321}">
                <p14:modId xmlns:p14="http://schemas.microsoft.com/office/powerpoint/2010/main" val="2666984641"/>
              </p:ext>
            </p:extLst>
          </p:nvPr>
        </p:nvGraphicFramePr>
        <p:xfrm>
          <a:off x="4724400" y="1600200"/>
          <a:ext cx="3265979" cy="4226950"/>
        </p:xfrm>
        <a:graphic>
          <a:graphicData uri="http://schemas.openxmlformats.org/presentationml/2006/ole">
            <mc:AlternateContent xmlns:mc="http://schemas.openxmlformats.org/markup-compatibility/2006">
              <mc:Choice xmlns:v="urn:schemas-microsoft-com:vml" Requires="v">
                <p:oleObj spid="_x0000_s2113" name="Acrobat Document" r:id="rId6" imgW="5829199" imgH="7543800" progId="AcroExch.Document.7">
                  <p:embed/>
                </p:oleObj>
              </mc:Choice>
              <mc:Fallback>
                <p:oleObj name="Acrobat Document" r:id="rId6" imgW="5829199" imgH="7543800" progId="AcroExch.Document.7">
                  <p:embed/>
                  <p:pic>
                    <p:nvPicPr>
                      <p:cNvPr id="0" name=""/>
                      <p:cNvPicPr/>
                      <p:nvPr/>
                    </p:nvPicPr>
                    <p:blipFill>
                      <a:blip r:embed="rId7"/>
                      <a:stretch>
                        <a:fillRect/>
                      </a:stretch>
                    </p:blipFill>
                    <p:spPr>
                      <a:xfrm>
                        <a:off x="4724400" y="1600200"/>
                        <a:ext cx="3265979" cy="4226950"/>
                      </a:xfrm>
                      <a:prstGeom prst="rect">
                        <a:avLst/>
                      </a:prstGeom>
                    </p:spPr>
                  </p:pic>
                </p:oleObj>
              </mc:Fallback>
            </mc:AlternateContent>
          </a:graphicData>
        </a:graphic>
      </p:graphicFrame>
      <p:sp>
        <p:nvSpPr>
          <p:cNvPr id="6" name="TextBox 5">
            <a:extLst>
              <a:ext uri="{FF2B5EF4-FFF2-40B4-BE49-F238E27FC236}">
                <a16:creationId xmlns:a16="http://schemas.microsoft.com/office/drawing/2014/main" id="{F1CBA724-66AE-4ACF-A5E5-F118949A870F}"/>
              </a:ext>
            </a:extLst>
          </p:cNvPr>
          <p:cNvSpPr txBox="1"/>
          <p:nvPr/>
        </p:nvSpPr>
        <p:spPr>
          <a:xfrm>
            <a:off x="1524000" y="1139587"/>
            <a:ext cx="2590800" cy="369332"/>
          </a:xfrm>
          <a:prstGeom prst="rect">
            <a:avLst/>
          </a:prstGeom>
          <a:noFill/>
        </p:spPr>
        <p:txBody>
          <a:bodyPr wrap="square" rtlCol="0">
            <a:spAutoFit/>
          </a:bodyPr>
          <a:lstStyle/>
          <a:p>
            <a:r>
              <a:rPr lang="en-US" dirty="0">
                <a:solidFill>
                  <a:schemeClr val="tx1">
                    <a:lumMod val="75000"/>
                    <a:lumOff val="25000"/>
                  </a:schemeClr>
                </a:solidFill>
              </a:rPr>
              <a:t>How To EGSS </a:t>
            </a:r>
          </a:p>
        </p:txBody>
      </p:sp>
      <p:sp>
        <p:nvSpPr>
          <p:cNvPr id="7" name="TextBox 6">
            <a:extLst>
              <a:ext uri="{FF2B5EF4-FFF2-40B4-BE49-F238E27FC236}">
                <a16:creationId xmlns:a16="http://schemas.microsoft.com/office/drawing/2014/main" id="{D1DA6779-5B5C-488D-A453-7C1FA7727F2B}"/>
              </a:ext>
            </a:extLst>
          </p:cNvPr>
          <p:cNvSpPr txBox="1"/>
          <p:nvPr/>
        </p:nvSpPr>
        <p:spPr>
          <a:xfrm>
            <a:off x="5018579" y="1232972"/>
            <a:ext cx="3200400" cy="369332"/>
          </a:xfrm>
          <a:prstGeom prst="rect">
            <a:avLst/>
          </a:prstGeom>
          <a:noFill/>
        </p:spPr>
        <p:txBody>
          <a:bodyPr wrap="square" rtlCol="0">
            <a:spAutoFit/>
          </a:bodyPr>
          <a:lstStyle/>
          <a:p>
            <a:pPr algn="ctr"/>
            <a:r>
              <a:rPr lang="en-US" dirty="0">
                <a:solidFill>
                  <a:schemeClr val="tx1">
                    <a:lumMod val="75000"/>
                    <a:lumOff val="25000"/>
                  </a:schemeClr>
                </a:solidFill>
              </a:rPr>
              <a:t>EGSS Guidelines</a:t>
            </a:r>
          </a:p>
        </p:txBody>
      </p:sp>
    </p:spTree>
    <p:extLst>
      <p:ext uri="{BB962C8B-B14F-4D97-AF65-F5344CB8AC3E}">
        <p14:creationId xmlns:p14="http://schemas.microsoft.com/office/powerpoint/2010/main" val="1798210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Oft-asked Questions</a:t>
            </a:r>
          </a:p>
        </p:txBody>
      </p:sp>
      <p:sp>
        <p:nvSpPr>
          <p:cNvPr id="3" name="Content Placeholder 2"/>
          <p:cNvSpPr>
            <a:spLocks noGrp="1"/>
          </p:cNvSpPr>
          <p:nvPr>
            <p:ph idx="1"/>
          </p:nvPr>
        </p:nvSpPr>
        <p:spPr>
          <a:xfrm>
            <a:off x="457200" y="1600200"/>
            <a:ext cx="8229600" cy="4648200"/>
          </a:xfrm>
        </p:spPr>
        <p:txBody>
          <a:bodyPr>
            <a:normAutofit lnSpcReduction="10000"/>
          </a:bodyPr>
          <a:lstStyle/>
          <a:p>
            <a:pPr marL="0" indent="0">
              <a:buNone/>
            </a:pPr>
            <a:r>
              <a:rPr lang="en-US" sz="2600" b="1" dirty="0"/>
              <a:t>Q: </a:t>
            </a:r>
            <a:r>
              <a:rPr lang="en-US" sz="2600" dirty="0">
                <a:solidFill>
                  <a:schemeClr val="tx1">
                    <a:lumMod val="75000"/>
                    <a:lumOff val="25000"/>
                  </a:schemeClr>
                </a:solidFill>
              </a:rPr>
              <a:t>Respondent #s – do they reset after a data submission period?</a:t>
            </a:r>
          </a:p>
          <a:p>
            <a:pPr marL="0" indent="0">
              <a:buNone/>
            </a:pPr>
            <a:r>
              <a:rPr lang="en-US" sz="2600" b="1" dirty="0"/>
              <a:t>A: </a:t>
            </a:r>
            <a:r>
              <a:rPr lang="en-US" sz="2600" dirty="0">
                <a:solidFill>
                  <a:schemeClr val="tx1">
                    <a:lumMod val="75000"/>
                    <a:lumOff val="25000"/>
                  </a:schemeClr>
                </a:solidFill>
              </a:rPr>
              <a:t>The respondent # is for your own tracking purposes only.  Ideally make a unique # for each survey to keep track of the surveys you have entered online within a reporting period.  </a:t>
            </a:r>
          </a:p>
          <a:p>
            <a:pPr marL="0" indent="0">
              <a:buNone/>
            </a:pPr>
            <a:r>
              <a:rPr lang="en-US" sz="2600" dirty="0">
                <a:solidFill>
                  <a:schemeClr val="tx1">
                    <a:lumMod val="75000"/>
                    <a:lumOff val="25000"/>
                  </a:schemeClr>
                </a:solidFill>
              </a:rPr>
              <a:t>Surveys may be numbered in order (ex: starting with “1, 2, 3”) or a number that is meaningful for your hospice.  Please note the system will allow you to enter whatever respondent number you like.  </a:t>
            </a:r>
          </a:p>
          <a:p>
            <a:pPr marL="0" indent="0">
              <a:buNone/>
            </a:pPr>
            <a:r>
              <a:rPr lang="en-US" sz="2600" dirty="0">
                <a:solidFill>
                  <a:schemeClr val="tx1">
                    <a:lumMod val="75000"/>
                    <a:lumOff val="25000"/>
                  </a:schemeClr>
                </a:solidFill>
              </a:rPr>
              <a:t>We strongly recommend a unique respondent number per survey.  Do not duplicate Respondent Numbers.     </a:t>
            </a:r>
            <a:endParaRPr lang="en-US" sz="2600" b="1" dirty="0">
              <a:solidFill>
                <a:schemeClr val="tx1">
                  <a:lumMod val="75000"/>
                  <a:lumOff val="25000"/>
                </a:schemeClr>
              </a:solidFill>
            </a:endParaRP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16</a:t>
            </a:fld>
            <a:endParaRPr lang="en-US" dirty="0"/>
          </a:p>
        </p:txBody>
      </p:sp>
    </p:spTree>
    <p:extLst>
      <p:ext uri="{BB962C8B-B14F-4D97-AF65-F5344CB8AC3E}">
        <p14:creationId xmlns:p14="http://schemas.microsoft.com/office/powerpoint/2010/main" val="374618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Oft-asked Questions</a:t>
            </a:r>
          </a:p>
        </p:txBody>
      </p:sp>
      <p:sp>
        <p:nvSpPr>
          <p:cNvPr id="3" name="Content Placeholder 2"/>
          <p:cNvSpPr>
            <a:spLocks noGrp="1"/>
          </p:cNvSpPr>
          <p:nvPr>
            <p:ph idx="1"/>
          </p:nvPr>
        </p:nvSpPr>
        <p:spPr>
          <a:xfrm>
            <a:off x="457200" y="1600200"/>
            <a:ext cx="8229600" cy="4648200"/>
          </a:xfrm>
        </p:spPr>
        <p:txBody>
          <a:bodyPr/>
          <a:lstStyle/>
          <a:p>
            <a:pPr marL="0" indent="0">
              <a:buNone/>
            </a:pPr>
            <a:r>
              <a:rPr lang="en-US" sz="2600" b="1" dirty="0"/>
              <a:t>Q: </a:t>
            </a:r>
            <a:r>
              <a:rPr lang="en-US" sz="2600" dirty="0">
                <a:solidFill>
                  <a:schemeClr val="tx1">
                    <a:lumMod val="75000"/>
                    <a:lumOff val="25000"/>
                  </a:schemeClr>
                </a:solidFill>
              </a:rPr>
              <a:t>How do I fix my Number of Surveys Mailed?</a:t>
            </a:r>
          </a:p>
          <a:p>
            <a:pPr marL="0" indent="0">
              <a:buNone/>
            </a:pPr>
            <a:r>
              <a:rPr lang="en-US" sz="2600" b="1" dirty="0"/>
              <a:t>A: </a:t>
            </a:r>
            <a:r>
              <a:rPr lang="en-US" sz="2600" dirty="0">
                <a:solidFill>
                  <a:schemeClr val="tx1">
                    <a:lumMod val="75000"/>
                    <a:lumOff val="25000"/>
                  </a:schemeClr>
                </a:solidFill>
              </a:rPr>
              <a:t>The number of surveys mailed is used to calculate the response rate for your hospice for the current data submission period. Ideally, update the number on an ongoing basis. </a:t>
            </a:r>
          </a:p>
          <a:p>
            <a:pPr marL="0" indent="0">
              <a:buNone/>
            </a:pPr>
            <a:r>
              <a:rPr lang="en-US" sz="2600" dirty="0">
                <a:solidFill>
                  <a:schemeClr val="tx1">
                    <a:lumMod val="75000"/>
                    <a:lumOff val="25000"/>
                  </a:schemeClr>
                </a:solidFill>
              </a:rPr>
              <a:t>When you log in to the EGSS Portal and click on “Update Surveys Mailed.” Update the number here and your report refreshes with the updated response rate!  You can do this for any data submission period, yes, even that previous one!</a:t>
            </a:r>
          </a:p>
          <a:p>
            <a:pPr marL="0" indent="0">
              <a:buNone/>
            </a:pPr>
            <a:endParaRPr lang="en-US" sz="2600" b="1" dirty="0"/>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17</a:t>
            </a:fld>
            <a:endParaRPr lang="en-US" dirty="0"/>
          </a:p>
        </p:txBody>
      </p:sp>
    </p:spTree>
    <p:extLst>
      <p:ext uri="{BB962C8B-B14F-4D97-AF65-F5344CB8AC3E}">
        <p14:creationId xmlns:p14="http://schemas.microsoft.com/office/powerpoint/2010/main" val="34850682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18</a:t>
            </a:fld>
            <a:endParaRPr lang="en-US" dirty="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152400" y="1143000"/>
            <a:ext cx="8839200" cy="5029200"/>
          </a:xfrm>
          <a:prstGeom prst="rect">
            <a:avLst/>
          </a:prstGeom>
        </p:spPr>
      </p:pic>
    </p:spTree>
    <p:extLst>
      <p:ext uri="{BB962C8B-B14F-4D97-AF65-F5344CB8AC3E}">
        <p14:creationId xmlns:p14="http://schemas.microsoft.com/office/powerpoint/2010/main" val="37136243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Oft-asked Questions</a:t>
            </a:r>
          </a:p>
        </p:txBody>
      </p:sp>
      <p:sp>
        <p:nvSpPr>
          <p:cNvPr id="3" name="Content Placeholder 2"/>
          <p:cNvSpPr>
            <a:spLocks noGrp="1"/>
          </p:cNvSpPr>
          <p:nvPr>
            <p:ph idx="1"/>
          </p:nvPr>
        </p:nvSpPr>
        <p:spPr>
          <a:xfrm>
            <a:off x="457200" y="1600200"/>
            <a:ext cx="8229600" cy="4648200"/>
          </a:xfrm>
        </p:spPr>
        <p:txBody>
          <a:bodyPr/>
          <a:lstStyle/>
          <a:p>
            <a:pPr marL="0" indent="0">
              <a:buNone/>
            </a:pPr>
            <a:r>
              <a:rPr lang="en-US" sz="2600" b="1" dirty="0"/>
              <a:t>Q: </a:t>
            </a:r>
            <a:r>
              <a:rPr lang="en-US" sz="2600" dirty="0">
                <a:solidFill>
                  <a:schemeClr val="tx1">
                    <a:lumMod val="75000"/>
                    <a:lumOff val="25000"/>
                  </a:schemeClr>
                </a:solidFill>
              </a:rPr>
              <a:t>Is EGSS required?</a:t>
            </a:r>
          </a:p>
          <a:p>
            <a:pPr marL="0" indent="0">
              <a:buNone/>
            </a:pPr>
            <a:r>
              <a:rPr lang="en-US" sz="2600" b="1" dirty="0"/>
              <a:t>A: </a:t>
            </a:r>
            <a:r>
              <a:rPr lang="en-US" sz="2600" dirty="0">
                <a:solidFill>
                  <a:schemeClr val="tx1">
                    <a:lumMod val="75000"/>
                    <a:lumOff val="25000"/>
                  </a:schemeClr>
                </a:solidFill>
              </a:rPr>
              <a:t>Data submission and reporting for this measure are voluntary and are available to you as an NHPCO member at no additional cost.  You may also want to know if FEBS/EGSS is required for CMS. CAHPS is completely separate from FEBS.  It’s not that Hospice CAHPS is missing bereavement. The CAHPS is focusing on the hospice care to the patient and primary caregiver, </a:t>
            </a:r>
            <a:r>
              <a:rPr lang="en-US" sz="2600" i="1" dirty="0">
                <a:solidFill>
                  <a:schemeClr val="tx1">
                    <a:lumMod val="75000"/>
                    <a:lumOff val="25000"/>
                  </a:schemeClr>
                </a:solidFill>
              </a:rPr>
              <a:t>not </a:t>
            </a:r>
            <a:r>
              <a:rPr lang="en-US" sz="2600" dirty="0">
                <a:solidFill>
                  <a:schemeClr val="tx1">
                    <a:lumMod val="75000"/>
                    <a:lumOff val="25000"/>
                  </a:schemeClr>
                </a:solidFill>
              </a:rPr>
              <a:t>bereavement services provided to caregivers and community... at least, not yet.</a:t>
            </a:r>
          </a:p>
          <a:p>
            <a:pPr marL="0" indent="0">
              <a:buNone/>
            </a:pPr>
            <a:endParaRPr lang="en-US" sz="2600" b="1" dirty="0"/>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19</a:t>
            </a:fld>
            <a:endParaRPr lang="en-US" dirty="0"/>
          </a:p>
        </p:txBody>
      </p:sp>
    </p:spTree>
    <p:extLst>
      <p:ext uri="{BB962C8B-B14F-4D97-AF65-F5344CB8AC3E}">
        <p14:creationId xmlns:p14="http://schemas.microsoft.com/office/powerpoint/2010/main" val="927586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D3D1A-CFA1-4A8A-8BEF-34C1D4BD53B9}"/>
              </a:ext>
            </a:extLst>
          </p:cNvPr>
          <p:cNvSpPr>
            <a:spLocks noGrp="1"/>
          </p:cNvSpPr>
          <p:nvPr>
            <p:ph type="title"/>
          </p:nvPr>
        </p:nvSpPr>
        <p:spPr>
          <a:xfrm>
            <a:off x="4443194" y="3969032"/>
            <a:ext cx="4243606" cy="781050"/>
          </a:xfrm>
        </p:spPr>
        <p:txBody>
          <a:bodyPr/>
          <a:lstStyle/>
          <a:p>
            <a:r>
              <a:rPr lang="en-US" b="0" dirty="0">
                <a:solidFill>
                  <a:srgbClr val="006C5C"/>
                </a:solidFill>
              </a:rPr>
              <a:t>Kristi Dudash, MS</a:t>
            </a:r>
            <a:br>
              <a:rPr lang="en-US" b="0" dirty="0">
                <a:solidFill>
                  <a:srgbClr val="006C5C"/>
                </a:solidFill>
              </a:rPr>
            </a:br>
            <a:r>
              <a:rPr lang="en-US" b="0" dirty="0">
                <a:solidFill>
                  <a:srgbClr val="006C5C"/>
                </a:solidFill>
              </a:rPr>
              <a:t>Senior Manager, Research and Quality</a:t>
            </a:r>
          </a:p>
        </p:txBody>
      </p:sp>
      <p:pic>
        <p:nvPicPr>
          <p:cNvPr id="7" name="Content Placeholder 6">
            <a:extLst>
              <a:ext uri="{FF2B5EF4-FFF2-40B4-BE49-F238E27FC236}">
                <a16:creationId xmlns:a16="http://schemas.microsoft.com/office/drawing/2014/main" id="{3CFFB175-C30B-4E54-86EB-FA465A775C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596002" y="240393"/>
            <a:ext cx="5526227" cy="3684471"/>
          </a:xfrm>
        </p:spPr>
      </p:pic>
      <p:sp>
        <p:nvSpPr>
          <p:cNvPr id="4" name="Text Placeholder 3">
            <a:extLst>
              <a:ext uri="{FF2B5EF4-FFF2-40B4-BE49-F238E27FC236}">
                <a16:creationId xmlns:a16="http://schemas.microsoft.com/office/drawing/2014/main" id="{D4407DCB-F2B4-4669-8BB1-A7D799B7D602}"/>
              </a:ext>
            </a:extLst>
          </p:cNvPr>
          <p:cNvSpPr>
            <a:spLocks noGrp="1"/>
          </p:cNvSpPr>
          <p:nvPr>
            <p:ph type="body" sz="half" idx="2"/>
          </p:nvPr>
        </p:nvSpPr>
        <p:spPr>
          <a:xfrm>
            <a:off x="381000" y="251279"/>
            <a:ext cx="3008313" cy="4691063"/>
          </a:xfrm>
        </p:spPr>
        <p:txBody>
          <a:bodyPr>
            <a:normAutofit fontScale="92500"/>
          </a:bodyPr>
          <a:lstStyle/>
          <a:p>
            <a:r>
              <a:rPr lang="en-US" sz="2400" dirty="0"/>
              <a:t>Some things about me:</a:t>
            </a:r>
          </a:p>
          <a:p>
            <a:pPr marL="342900" indent="-342900">
              <a:buFont typeface="Arial" panose="020B0604020202020204" pitchFamily="34" charset="0"/>
              <a:buChar char="•"/>
            </a:pPr>
            <a:r>
              <a:rPr lang="en-US" sz="2400" dirty="0"/>
              <a:t>MS Gerontology</a:t>
            </a:r>
          </a:p>
          <a:p>
            <a:pPr marL="342900" indent="-342900">
              <a:buFont typeface="Arial" panose="020B0604020202020204" pitchFamily="34" charset="0"/>
              <a:buChar char="•"/>
            </a:pPr>
            <a:r>
              <a:rPr lang="en-US" sz="2400" dirty="0"/>
              <a:t>6 ½ years at NHPCO</a:t>
            </a:r>
          </a:p>
          <a:p>
            <a:pPr marL="342900" indent="-342900">
              <a:buFont typeface="Arial" panose="020B0604020202020204" pitchFamily="34" charset="0"/>
              <a:buChar char="•"/>
            </a:pPr>
            <a:r>
              <a:rPr lang="en-US" sz="2400" dirty="0"/>
              <a:t>Performance Measures and Quality Improvement</a:t>
            </a:r>
          </a:p>
          <a:p>
            <a:pPr marL="342900" indent="-342900">
              <a:buFont typeface="Arial" panose="020B0604020202020204" pitchFamily="34" charset="0"/>
              <a:buChar char="•"/>
            </a:pPr>
            <a:r>
              <a:rPr lang="en-US" sz="2400" dirty="0"/>
              <a:t>Survey Research</a:t>
            </a:r>
          </a:p>
          <a:p>
            <a:pPr marL="342900" indent="-342900">
              <a:buFont typeface="Arial" panose="020B0604020202020204" pitchFamily="34" charset="0"/>
              <a:buChar char="•"/>
            </a:pPr>
            <a:r>
              <a:rPr lang="en-US" sz="2400" dirty="0"/>
              <a:t>Previous stints in Volunteer Management with a couple hospices</a:t>
            </a:r>
          </a:p>
        </p:txBody>
      </p:sp>
      <p:sp>
        <p:nvSpPr>
          <p:cNvPr id="5" name="Slide Number Placeholder 4">
            <a:extLst>
              <a:ext uri="{FF2B5EF4-FFF2-40B4-BE49-F238E27FC236}">
                <a16:creationId xmlns:a16="http://schemas.microsoft.com/office/drawing/2014/main" id="{B6D5A42F-6A23-4960-BF5A-3F8F993D815A}"/>
              </a:ext>
            </a:extLst>
          </p:cNvPr>
          <p:cNvSpPr>
            <a:spLocks noGrp="1"/>
          </p:cNvSpPr>
          <p:nvPr>
            <p:ph type="sldNum" sz="quarter" idx="12"/>
          </p:nvPr>
        </p:nvSpPr>
        <p:spPr/>
        <p:txBody>
          <a:bodyPr/>
          <a:lstStyle/>
          <a:p>
            <a:pPr>
              <a:defRPr/>
            </a:pPr>
            <a:fld id="{CED66B69-7EA0-4782-B93A-B90AAFCD781E}" type="slidenum">
              <a:rPr lang="en-US" smtClean="0"/>
              <a:pPr>
                <a:defRPr/>
              </a:pPr>
              <a:t>2</a:t>
            </a:fld>
            <a:endParaRPr lang="en-US"/>
          </a:p>
        </p:txBody>
      </p:sp>
    </p:spTree>
    <p:extLst>
      <p:ext uri="{BB962C8B-B14F-4D97-AF65-F5344CB8AC3E}">
        <p14:creationId xmlns:p14="http://schemas.microsoft.com/office/powerpoint/2010/main" val="3378248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Oft-asked Questions</a:t>
            </a:r>
          </a:p>
        </p:txBody>
      </p:sp>
      <p:sp>
        <p:nvSpPr>
          <p:cNvPr id="3" name="Content Placeholder 2"/>
          <p:cNvSpPr>
            <a:spLocks noGrp="1"/>
          </p:cNvSpPr>
          <p:nvPr>
            <p:ph idx="1"/>
          </p:nvPr>
        </p:nvSpPr>
        <p:spPr>
          <a:xfrm>
            <a:off x="457200" y="1600200"/>
            <a:ext cx="8229600" cy="4648200"/>
          </a:xfrm>
        </p:spPr>
        <p:txBody>
          <a:bodyPr/>
          <a:lstStyle/>
          <a:p>
            <a:pPr marL="0" indent="0">
              <a:buNone/>
            </a:pPr>
            <a:r>
              <a:rPr lang="en-US" sz="2600" b="1" dirty="0"/>
              <a:t>Q: </a:t>
            </a:r>
            <a:r>
              <a:rPr lang="en-US" sz="2600" dirty="0">
                <a:solidFill>
                  <a:schemeClr val="tx1">
                    <a:lumMod val="75000"/>
                    <a:lumOff val="25000"/>
                  </a:schemeClr>
                </a:solidFill>
              </a:rPr>
              <a:t>Can I change the survey (delete or edit wording)?</a:t>
            </a:r>
          </a:p>
          <a:p>
            <a:pPr marL="0" indent="0">
              <a:buNone/>
            </a:pPr>
            <a:r>
              <a:rPr lang="en-US" sz="2600" b="1" dirty="0"/>
              <a:t>A: </a:t>
            </a:r>
            <a:r>
              <a:rPr lang="en-US" sz="2400" dirty="0">
                <a:solidFill>
                  <a:schemeClr val="tx1">
                    <a:lumMod val="75000"/>
                    <a:lumOff val="25000"/>
                  </a:schemeClr>
                </a:solidFill>
              </a:rPr>
              <a:t>The same guidelines apply to EGSS as they do for FEBS in that the survey should be used in exactly the same form as it is presented: </a:t>
            </a:r>
          </a:p>
          <a:p>
            <a:r>
              <a:rPr lang="en-US" sz="2400" dirty="0">
                <a:solidFill>
                  <a:schemeClr val="tx1">
                    <a:lumMod val="75000"/>
                    <a:lumOff val="25000"/>
                  </a:schemeClr>
                </a:solidFill>
              </a:rPr>
              <a:t>Only questions labeled as optional may be deleted</a:t>
            </a:r>
          </a:p>
          <a:p>
            <a:r>
              <a:rPr lang="en-US" sz="2400" dirty="0">
                <a:solidFill>
                  <a:schemeClr val="tx1">
                    <a:lumMod val="75000"/>
                    <a:lumOff val="25000"/>
                  </a:schemeClr>
                </a:solidFill>
              </a:rPr>
              <a:t>The order of questions within a page should not be changed</a:t>
            </a:r>
          </a:p>
          <a:p>
            <a:r>
              <a:rPr lang="en-US" sz="2400" dirty="0">
                <a:solidFill>
                  <a:schemeClr val="tx1">
                    <a:lumMod val="75000"/>
                    <a:lumOff val="25000"/>
                  </a:schemeClr>
                </a:solidFill>
              </a:rPr>
              <a:t>the wording of the questions should not be changed</a:t>
            </a:r>
          </a:p>
          <a:p>
            <a:pPr marL="0" indent="0">
              <a:buNone/>
            </a:pPr>
            <a:r>
              <a:rPr lang="en-US" sz="2400" dirty="0">
                <a:solidFill>
                  <a:schemeClr val="tx1">
                    <a:lumMod val="75000"/>
                    <a:lumOff val="25000"/>
                  </a:schemeClr>
                </a:solidFill>
              </a:rPr>
              <a:t>If you choose to not include one more optional module or question:</a:t>
            </a:r>
          </a:p>
          <a:p>
            <a:r>
              <a:rPr lang="en-US" sz="2400" dirty="0">
                <a:solidFill>
                  <a:schemeClr val="tx1">
                    <a:lumMod val="75000"/>
                    <a:lumOff val="25000"/>
                  </a:schemeClr>
                </a:solidFill>
              </a:rPr>
              <a:t>Delete the optional module/question that don’t apply</a:t>
            </a:r>
          </a:p>
          <a:p>
            <a:endParaRPr lang="en-US" sz="2400" dirty="0">
              <a:solidFill>
                <a:schemeClr val="tx1">
                  <a:lumMod val="75000"/>
                  <a:lumOff val="25000"/>
                </a:schemeClr>
              </a:solidFill>
            </a:endParaRPr>
          </a:p>
          <a:p>
            <a:pPr marL="0" indent="0">
              <a:buNone/>
            </a:pPr>
            <a:endParaRPr lang="en-US" sz="2600" dirty="0">
              <a:solidFill>
                <a:schemeClr val="tx1">
                  <a:lumMod val="75000"/>
                  <a:lumOff val="25000"/>
                </a:schemeClr>
              </a:solidFill>
            </a:endParaRPr>
          </a:p>
          <a:p>
            <a:pPr marL="0" indent="0">
              <a:buNone/>
            </a:pPr>
            <a:endParaRPr lang="en-US" sz="2600" b="1" dirty="0"/>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20</a:t>
            </a:fld>
            <a:endParaRPr lang="en-US" dirty="0"/>
          </a:p>
        </p:txBody>
      </p:sp>
    </p:spTree>
    <p:extLst>
      <p:ext uri="{BB962C8B-B14F-4D97-AF65-F5344CB8AC3E}">
        <p14:creationId xmlns:p14="http://schemas.microsoft.com/office/powerpoint/2010/main" val="30792327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Grp="1" noChangeArrowheads="1"/>
          </p:cNvSpPr>
          <p:nvPr>
            <p:ph idx="1"/>
          </p:nvPr>
        </p:nvSpPr>
        <p:spPr>
          <a:xfrm>
            <a:off x="381000" y="1295400"/>
            <a:ext cx="8229600" cy="4953000"/>
          </a:xfrm>
        </p:spPr>
        <p:txBody>
          <a:bodyPr/>
          <a:lstStyle/>
          <a:p>
            <a:pPr marL="319088" indent="-319088" algn="r" eaLnBrk="1" hangingPunct="1">
              <a:buNone/>
            </a:pPr>
            <a:endParaRPr lang="en-US" altLang="en-US" sz="2400" i="1" dirty="0">
              <a:solidFill>
                <a:srgbClr val="000000"/>
              </a:solidFill>
            </a:endParaRPr>
          </a:p>
          <a:p>
            <a:pPr marL="319088" indent="-319088" algn="r" eaLnBrk="1" hangingPunct="1">
              <a:buNone/>
            </a:pPr>
            <a:endParaRPr lang="en-US" altLang="en-US" sz="2400" i="1" dirty="0">
              <a:solidFill>
                <a:srgbClr val="000000"/>
              </a:solidFill>
            </a:endParaRPr>
          </a:p>
          <a:p>
            <a:pPr marL="319088" indent="-319088" algn="r" eaLnBrk="1" hangingPunct="1">
              <a:buNone/>
            </a:pPr>
            <a:r>
              <a:rPr lang="en-US" altLang="en-US" sz="2400" i="1" dirty="0">
                <a:solidFill>
                  <a:srgbClr val="000000"/>
                </a:solidFill>
              </a:rPr>
              <a:t>NHPCO members enjoy unlimited</a:t>
            </a:r>
            <a:br>
              <a:rPr lang="en-US" altLang="en-US" sz="2400" i="1" dirty="0">
                <a:solidFill>
                  <a:srgbClr val="000000"/>
                </a:solidFill>
              </a:rPr>
            </a:br>
            <a:r>
              <a:rPr lang="en-US" altLang="en-US" sz="2400" i="1" dirty="0">
                <a:solidFill>
                  <a:srgbClr val="000000"/>
                </a:solidFill>
              </a:rPr>
              <a:t>access to NHPCO assistance!</a:t>
            </a:r>
          </a:p>
          <a:p>
            <a:pPr marL="319088" indent="-319088" algn="r" eaLnBrk="1" hangingPunct="1">
              <a:buNone/>
            </a:pPr>
            <a:r>
              <a:rPr lang="en-US" altLang="en-US" sz="2400" i="1" dirty="0">
                <a:solidFill>
                  <a:srgbClr val="000000"/>
                </a:solidFill>
              </a:rPr>
              <a:t>Email us at </a:t>
            </a:r>
            <a:r>
              <a:rPr lang="en-US" altLang="en-US" sz="2400" b="1" dirty="0">
                <a:solidFill>
                  <a:srgbClr val="000000"/>
                </a:solidFill>
                <a:hlinkClick r:id="rId3"/>
              </a:rPr>
              <a:t>egss@nhpco.org</a:t>
            </a:r>
            <a:endParaRPr lang="en-US" altLang="en-US" sz="2400" b="1" dirty="0">
              <a:solidFill>
                <a:srgbClr val="000000"/>
              </a:solidFill>
            </a:endParaRPr>
          </a:p>
          <a:p>
            <a:pPr marL="319088" indent="-319088" algn="r" eaLnBrk="1" hangingPunct="1">
              <a:buFont typeface="Wingdings" pitchFamily="2" charset="2"/>
              <a:buNone/>
            </a:pPr>
            <a:endParaRPr lang="en-US" altLang="en-US" sz="2400" i="1" dirty="0">
              <a:solidFill>
                <a:srgbClr val="000000"/>
              </a:solidFill>
            </a:endParaRPr>
          </a:p>
          <a:p>
            <a:pPr marL="319088" indent="-319088" algn="r" eaLnBrk="1" hangingPunct="1">
              <a:buFont typeface="Wingdings" pitchFamily="2" charset="2"/>
              <a:buNone/>
            </a:pPr>
            <a:endParaRPr lang="en-US" altLang="en-US" sz="2400" i="1" dirty="0">
              <a:solidFill>
                <a:srgbClr val="000000"/>
              </a:solidFill>
            </a:endParaRPr>
          </a:p>
          <a:p>
            <a:pPr marL="319088" indent="-319088" algn="r" eaLnBrk="1" hangingPunct="1">
              <a:buFont typeface="Wingdings" pitchFamily="2" charset="2"/>
              <a:buNone/>
            </a:pPr>
            <a:endParaRPr lang="en-US" altLang="en-US" sz="2400" b="1" dirty="0">
              <a:solidFill>
                <a:srgbClr val="000000"/>
              </a:solidFill>
            </a:endParaRPr>
          </a:p>
          <a:p>
            <a:pPr marL="319088" indent="-319088" algn="ctr" eaLnBrk="1" hangingPunct="1">
              <a:buFont typeface="Wingdings" pitchFamily="2" charset="2"/>
              <a:buNone/>
            </a:pPr>
            <a:endParaRPr lang="en-US" altLang="en-US" sz="2400" b="1" dirty="0">
              <a:solidFill>
                <a:srgbClr val="000000"/>
              </a:solidFill>
            </a:endParaRPr>
          </a:p>
          <a:p>
            <a:pPr marL="319088" indent="-319088" algn="ctr" eaLnBrk="1" hangingPunct="1">
              <a:buFont typeface="Wingdings" pitchFamily="2" charset="2"/>
              <a:buNone/>
            </a:pPr>
            <a:endParaRPr lang="en-US" altLang="en-US" sz="2200" dirty="0">
              <a:solidFill>
                <a:srgbClr val="000000"/>
              </a:solidFill>
            </a:endParaRPr>
          </a:p>
          <a:p>
            <a:pPr marL="319088" indent="-319088" algn="ctr" eaLnBrk="1" hangingPunct="1">
              <a:buFont typeface="Wingdings" pitchFamily="2" charset="2"/>
              <a:buNone/>
            </a:pPr>
            <a:endParaRPr lang="en-US" altLang="en-US" sz="2200" dirty="0">
              <a:solidFill>
                <a:srgbClr val="000000"/>
              </a:solidFill>
            </a:endParaRPr>
          </a:p>
        </p:txBody>
      </p:sp>
      <p:sp>
        <p:nvSpPr>
          <p:cNvPr id="3" name="Slide Number Placeholder 2"/>
          <p:cNvSpPr>
            <a:spLocks noGrp="1"/>
          </p:cNvSpPr>
          <p:nvPr>
            <p:ph type="sldNum" sz="quarter" idx="12"/>
          </p:nvPr>
        </p:nvSpPr>
        <p:spPr>
          <a:xfrm>
            <a:off x="228600" y="6324600"/>
            <a:ext cx="990600" cy="365125"/>
          </a:xfrm>
        </p:spPr>
        <p:txBody>
          <a:bodyPr/>
          <a:lstStyle/>
          <a:p>
            <a:pPr algn="r">
              <a:defRPr/>
            </a:pPr>
            <a:fld id="{E3D414E1-598E-423E-BFF1-50F121262CA5}" type="slidenum">
              <a:rPr lang="en-US" smtClean="0"/>
              <a:pPr algn="r">
                <a:defRPr/>
              </a:pPr>
              <a:t>21</a:t>
            </a:fld>
            <a:endParaRPr lang="en-US" dirty="0"/>
          </a:p>
        </p:txBody>
      </p:sp>
      <p:pic>
        <p:nvPicPr>
          <p:cNvPr id="188421" name="Picture 5" descr="C:\Dropbox (NHPCO)\kdudash\Photos\Thanks Shallot.jpg"/>
          <p:cNvPicPr>
            <a:picLocks noChangeAspect="1" noChangeArrowheads="1"/>
          </p:cNvPicPr>
          <p:nvPr/>
        </p:nvPicPr>
        <p:blipFill>
          <a:blip r:embed="rId4">
            <a:extLst>
              <a:ext uri="{BEBA8EAE-BF5A-486C-A8C5-ECC9F3942E4B}">
                <a14:imgProps xmlns:a14="http://schemas.microsoft.com/office/drawing/2010/main">
                  <a14:imgLayer r:embed="rId5">
                    <a14:imgEffect>
                      <a14:saturation sat="117000"/>
                    </a14:imgEffect>
                  </a14:imgLayer>
                </a14:imgProps>
              </a:ext>
              <a:ext uri="{28A0092B-C50C-407E-A947-70E740481C1C}">
                <a14:useLocalDpi xmlns:a14="http://schemas.microsoft.com/office/drawing/2010/main" val="0"/>
              </a:ext>
            </a:extLst>
          </a:blip>
          <a:srcRect/>
          <a:stretch>
            <a:fillRect/>
          </a:stretch>
        </p:blipFill>
        <p:spPr bwMode="auto">
          <a:xfrm>
            <a:off x="1371600" y="2011680"/>
            <a:ext cx="2857500" cy="33909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8"/>
          <p:cNvSpPr>
            <a:spLocks noGrp="1"/>
          </p:cNvSpPr>
          <p:nvPr>
            <p:ph type="title"/>
          </p:nvPr>
        </p:nvSpPr>
        <p:spPr>
          <a:xfrm>
            <a:off x="473529" y="625136"/>
            <a:ext cx="8229600" cy="685800"/>
          </a:xfrm>
        </p:spPr>
        <p:txBody>
          <a:bodyPr>
            <a:normAutofit fontScale="90000"/>
          </a:bodyPr>
          <a:lstStyle/>
          <a:p>
            <a:pPr eaLnBrk="1" hangingPunct="1"/>
            <a:r>
              <a:rPr lang="en-US" altLang="en-US" b="0" dirty="0">
                <a:solidFill>
                  <a:srgbClr val="006C5C"/>
                </a:solidFill>
                <a:latin typeface="Garamond" panose="02020404030301010803" pitchFamily="18" charset="0"/>
              </a:rPr>
              <a:t>Objectives</a:t>
            </a:r>
          </a:p>
        </p:txBody>
      </p:sp>
      <p:sp>
        <p:nvSpPr>
          <p:cNvPr id="11267" name="Content Placeholder 19"/>
          <p:cNvSpPr>
            <a:spLocks noGrp="1"/>
          </p:cNvSpPr>
          <p:nvPr>
            <p:ph idx="1"/>
          </p:nvPr>
        </p:nvSpPr>
        <p:spPr>
          <a:xfrm>
            <a:off x="484415" y="1310936"/>
            <a:ext cx="8229600" cy="3992563"/>
          </a:xfrm>
        </p:spPr>
        <p:txBody>
          <a:bodyPr/>
          <a:lstStyle/>
          <a:p>
            <a:pPr eaLnBrk="1" hangingPunct="1"/>
            <a:r>
              <a:rPr lang="en-US" altLang="en-US" sz="3000" dirty="0">
                <a:solidFill>
                  <a:srgbClr val="006C5C"/>
                </a:solidFill>
                <a:cs typeface="Helvetica" panose="020B0604020202020204" pitchFamily="34" charset="0"/>
              </a:rPr>
              <a:t>Describe history of FEBS and background of transition to EGSS</a:t>
            </a:r>
          </a:p>
          <a:p>
            <a:pPr eaLnBrk="1" hangingPunct="1"/>
            <a:r>
              <a:rPr lang="en-US" altLang="en-US" sz="3000" dirty="0">
                <a:solidFill>
                  <a:srgbClr val="006C5C"/>
                </a:solidFill>
                <a:cs typeface="Helvetica" panose="020B0604020202020204" pitchFamily="34" charset="0"/>
              </a:rPr>
              <a:t>Know how to transition to EGSS from FEBS if current FEBS user</a:t>
            </a:r>
            <a:r>
              <a:rPr lang="en-US" altLang="en-US" sz="3200" dirty="0">
                <a:solidFill>
                  <a:srgbClr val="006C5C"/>
                </a:solidFill>
                <a:cs typeface="Helvetica" panose="020B0604020202020204" pitchFamily="34" charset="0"/>
              </a:rPr>
              <a:t> </a:t>
            </a:r>
          </a:p>
          <a:p>
            <a:pPr eaLnBrk="1" hangingPunct="1"/>
            <a:r>
              <a:rPr lang="en-US" altLang="en-US" sz="3000" dirty="0">
                <a:solidFill>
                  <a:srgbClr val="006C5C"/>
                </a:solidFill>
                <a:cs typeface="Helvetica" panose="020B0604020202020204" pitchFamily="34" charset="0"/>
              </a:rPr>
              <a:t>Understand how to implement EGSS if new user</a:t>
            </a:r>
          </a:p>
          <a:p>
            <a:pPr eaLnBrk="1" hangingPunct="1"/>
            <a:r>
              <a:rPr lang="en-US" altLang="en-US" sz="3000" dirty="0">
                <a:solidFill>
                  <a:srgbClr val="006C5C"/>
                </a:solidFill>
                <a:cs typeface="Helvetica" panose="020B0604020202020204" pitchFamily="34" charset="0"/>
              </a:rPr>
              <a:t>Portal fun</a:t>
            </a:r>
            <a:r>
              <a:rPr lang="en-US" altLang="en-US" sz="3000" dirty="0">
                <a:solidFill>
                  <a:schemeClr val="tx2"/>
                </a:solidFill>
                <a:cs typeface="Helvetica" panose="020B0604020202020204" pitchFamily="34" charset="0"/>
              </a:rPr>
              <a:t> </a:t>
            </a:r>
          </a:p>
          <a:p>
            <a:pPr marL="0" indent="0" eaLnBrk="1" hangingPunct="1">
              <a:buNone/>
            </a:pPr>
            <a:endParaRPr lang="en-US" altLang="en-US" sz="3200" dirty="0">
              <a:solidFill>
                <a:schemeClr val="tx2"/>
              </a:solidFill>
              <a:cs typeface="Helvetica" panose="020B0604020202020204" pitchFamily="34" charset="0"/>
            </a:endParaRPr>
          </a:p>
          <a:p>
            <a:pPr eaLnBrk="1" hangingPunct="1"/>
            <a:endParaRPr lang="en-US" altLang="en-US" dirty="0"/>
          </a:p>
        </p:txBody>
      </p:sp>
      <p:sp>
        <p:nvSpPr>
          <p:cNvPr id="3" name="Slide Number Placeholder 2"/>
          <p:cNvSpPr>
            <a:spLocks noGrp="1"/>
          </p:cNvSpPr>
          <p:nvPr>
            <p:ph type="sldNum" sz="quarter" idx="12"/>
          </p:nvPr>
        </p:nvSpPr>
        <p:spPr/>
        <p:txBody>
          <a:bodyPr/>
          <a:lstStyle/>
          <a:p>
            <a:pPr>
              <a:defRPr/>
            </a:pPr>
            <a:fld id="{317B1CCE-9D59-465B-997E-A19C42DF417F}" type="slidenum">
              <a:rPr lang="en-US"/>
              <a:pPr>
                <a:defRPr/>
              </a:pPr>
              <a:t>3</a:t>
            </a:fld>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solidFill>
                  <a:srgbClr val="006C5C"/>
                </a:solidFill>
                <a:latin typeface="Garamond" panose="02020404030301010803" pitchFamily="18" charset="0"/>
              </a:rPr>
              <a:t>Family Evaluation of Bereavement Services</a:t>
            </a:r>
          </a:p>
        </p:txBody>
      </p:sp>
      <p:sp>
        <p:nvSpPr>
          <p:cNvPr id="3" name="Content Placeholder 2"/>
          <p:cNvSpPr>
            <a:spLocks noGrp="1"/>
          </p:cNvSpPr>
          <p:nvPr>
            <p:ph idx="1"/>
          </p:nvPr>
        </p:nvSpPr>
        <p:spPr>
          <a:xfrm>
            <a:off x="457200" y="1600200"/>
            <a:ext cx="8229600" cy="4648200"/>
          </a:xfrm>
        </p:spPr>
        <p:txBody>
          <a:bodyPr/>
          <a:lstStyle/>
          <a:p>
            <a:r>
              <a:rPr lang="en-US" sz="2500" dirty="0">
                <a:solidFill>
                  <a:schemeClr val="tx1">
                    <a:lumMod val="75000"/>
                    <a:lumOff val="25000"/>
                  </a:schemeClr>
                </a:solidFill>
                <a:cs typeface="Helvetica" panose="020B0604020202020204" pitchFamily="34" charset="0"/>
              </a:rPr>
              <a:t>Developed by NHPCO with University of Massachusetts and team of bereavement professionals and launched in 2007</a:t>
            </a:r>
          </a:p>
          <a:p>
            <a:r>
              <a:rPr lang="en-US" sz="2500" dirty="0">
                <a:solidFill>
                  <a:schemeClr val="tx1">
                    <a:lumMod val="75000"/>
                    <a:lumOff val="25000"/>
                  </a:schemeClr>
                </a:solidFill>
                <a:cs typeface="Helvetica" panose="020B0604020202020204" pitchFamily="34" charset="0"/>
              </a:rPr>
              <a:t>Designed for hospices to evaluate and improve their bereavement services from the perspective of the recipient of those services</a:t>
            </a:r>
          </a:p>
          <a:p>
            <a:r>
              <a:rPr lang="en-US" sz="2500" dirty="0">
                <a:solidFill>
                  <a:schemeClr val="tx1">
                    <a:lumMod val="75000"/>
                    <a:lumOff val="25000"/>
                  </a:schemeClr>
                </a:solidFill>
                <a:cs typeface="Helvetica" panose="020B0604020202020204" pitchFamily="34" charset="0"/>
              </a:rPr>
              <a:t>Cognitive and field testing and multiple revisions before final survey</a:t>
            </a:r>
          </a:p>
          <a:p>
            <a:r>
              <a:rPr lang="en-US" sz="2500" dirty="0">
                <a:solidFill>
                  <a:schemeClr val="tx1">
                    <a:lumMod val="75000"/>
                    <a:lumOff val="25000"/>
                  </a:schemeClr>
                </a:solidFill>
                <a:cs typeface="Helvetica" panose="020B0604020202020204" pitchFamily="34" charset="0"/>
              </a:rPr>
              <a:t>Comprehensive approach by including questions on a wide range of services, with skip patterns to allow respondents to not answer questions that do not pertain to their experience with bereavement services</a:t>
            </a:r>
            <a:endParaRPr lang="en-US" sz="2600" dirty="0">
              <a:solidFill>
                <a:schemeClr val="tx1">
                  <a:lumMod val="75000"/>
                  <a:lumOff val="25000"/>
                </a:schemeClr>
              </a:solidFill>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4</a:t>
            </a:fld>
            <a:endParaRPr lang="en-US" dirty="0"/>
          </a:p>
        </p:txBody>
      </p:sp>
    </p:spTree>
    <p:extLst>
      <p:ext uri="{BB962C8B-B14F-4D97-AF65-F5344CB8AC3E}">
        <p14:creationId xmlns:p14="http://schemas.microsoft.com/office/powerpoint/2010/main" val="24809712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5</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1" y="1066801"/>
            <a:ext cx="3453937" cy="2541576"/>
          </a:xfrm>
          <a:prstGeom prst="rect">
            <a:avLst/>
          </a:prstGeom>
          <a:ln>
            <a:solidFill>
              <a:schemeClr val="accent1">
                <a:alpha val="63000"/>
              </a:schemeClr>
            </a:solidFill>
          </a:ln>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6338" y="2664844"/>
            <a:ext cx="5227791" cy="3338228"/>
          </a:xfrm>
          <a:prstGeom prst="rect">
            <a:avLst/>
          </a:prstGeom>
        </p:spPr>
      </p:pic>
    </p:spTree>
    <p:extLst>
      <p:ext uri="{BB962C8B-B14F-4D97-AF65-F5344CB8AC3E}">
        <p14:creationId xmlns:p14="http://schemas.microsoft.com/office/powerpoint/2010/main" val="19985423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FEBS Portal in 2017</a:t>
            </a: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6</a:t>
            </a:fld>
            <a:endParaRPr lang="en-US" dirty="0"/>
          </a:p>
        </p:txBody>
      </p:sp>
      <p:pic>
        <p:nvPicPr>
          <p:cNvPr id="5" name="Picture 4"/>
          <p:cNvPicPr/>
          <p:nvPr/>
        </p:nvPicPr>
        <p:blipFill>
          <a:blip r:embed="rId3" cstate="print">
            <a:extLst>
              <a:ext uri="{28A0092B-C50C-407E-A947-70E740481C1C}">
                <a14:useLocalDpi xmlns:a14="http://schemas.microsoft.com/office/drawing/2010/main" val="0"/>
              </a:ext>
            </a:extLst>
          </a:blip>
          <a:stretch>
            <a:fillRect/>
          </a:stretch>
        </p:blipFill>
        <p:spPr>
          <a:xfrm>
            <a:off x="381000" y="1447800"/>
            <a:ext cx="8382000" cy="4800600"/>
          </a:xfrm>
          <a:prstGeom prst="rect">
            <a:avLst/>
          </a:prstGeom>
          <a:ln>
            <a:solidFill>
              <a:schemeClr val="bg2">
                <a:lumMod val="25000"/>
              </a:schemeClr>
            </a:solidFill>
          </a:ln>
        </p:spPr>
      </p:pic>
    </p:spTree>
    <p:extLst>
      <p:ext uri="{BB962C8B-B14F-4D97-AF65-F5344CB8AC3E}">
        <p14:creationId xmlns:p14="http://schemas.microsoft.com/office/powerpoint/2010/main" val="717794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solidFill>
                  <a:srgbClr val="006C5C"/>
                </a:solidFill>
                <a:latin typeface="Garamond" panose="02020404030301010803" pitchFamily="18" charset="0"/>
              </a:rPr>
              <a:t>Evaluation of Grief Support Services</a:t>
            </a:r>
          </a:p>
        </p:txBody>
      </p:sp>
      <p:sp>
        <p:nvSpPr>
          <p:cNvPr id="3" name="Content Placeholder 2"/>
          <p:cNvSpPr>
            <a:spLocks noGrp="1"/>
          </p:cNvSpPr>
          <p:nvPr>
            <p:ph idx="1"/>
          </p:nvPr>
        </p:nvSpPr>
        <p:spPr/>
        <p:txBody>
          <a:bodyPr>
            <a:normAutofit lnSpcReduction="10000"/>
          </a:bodyPr>
          <a:lstStyle/>
          <a:p>
            <a:r>
              <a:rPr lang="en-US" sz="2600" dirty="0">
                <a:solidFill>
                  <a:schemeClr val="tx1">
                    <a:lumMod val="75000"/>
                    <a:lumOff val="25000"/>
                  </a:schemeClr>
                </a:solidFill>
              </a:rPr>
              <a:t>With feedback from FEBS users and guidance from an advisory group of bereavement professionals, NHPCO revised the survey in 2017 and began implementation of the new survey in 2018</a:t>
            </a:r>
          </a:p>
          <a:p>
            <a:r>
              <a:rPr lang="en-US" sz="2600" dirty="0">
                <a:solidFill>
                  <a:schemeClr val="tx1">
                    <a:lumMod val="75000"/>
                    <a:lumOff val="25000"/>
                  </a:schemeClr>
                </a:solidFill>
              </a:rPr>
              <a:t>Because there is wide variation in the number and nature of bereavement services offered by hospices, the survey design has changed to a modular one</a:t>
            </a:r>
          </a:p>
          <a:p>
            <a:r>
              <a:rPr lang="en-US" sz="2600" dirty="0">
                <a:solidFill>
                  <a:schemeClr val="tx1">
                    <a:lumMod val="75000"/>
                    <a:lumOff val="25000"/>
                  </a:schemeClr>
                </a:solidFill>
              </a:rPr>
              <a:t>Comprehensive approach by including questions on a wide range of services, many of them optional so that hospices may tailor the EGSS survey to reflect the specific services they offer</a:t>
            </a:r>
            <a:r>
              <a:rPr lang="en-US" dirty="0">
                <a:solidFill>
                  <a:schemeClr val="tx2"/>
                </a:solidFill>
              </a:rPr>
              <a:t> </a:t>
            </a:r>
            <a:endParaRPr lang="en-US" dirty="0">
              <a:solidFill>
                <a:schemeClr val="tx2"/>
              </a:solidFill>
              <a:latin typeface="Helvetica" panose="020B0604020202020204" pitchFamily="34" charset="0"/>
              <a:cs typeface="Helvetica" panose="020B0604020202020204" pitchFamily="34" charset="0"/>
            </a:endParaRPr>
          </a:p>
          <a:p>
            <a:pPr marL="0" indent="0">
              <a:buNone/>
            </a:pPr>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7</a:t>
            </a:fld>
            <a:endParaRPr lang="en-US" dirty="0"/>
          </a:p>
        </p:txBody>
      </p:sp>
    </p:spTree>
    <p:extLst>
      <p:ext uri="{BB962C8B-B14F-4D97-AF65-F5344CB8AC3E}">
        <p14:creationId xmlns:p14="http://schemas.microsoft.com/office/powerpoint/2010/main" val="8801863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EGSS First Steps</a:t>
            </a:r>
          </a:p>
        </p:txBody>
      </p:sp>
      <p:sp>
        <p:nvSpPr>
          <p:cNvPr id="3" name="Content Placeholder 2"/>
          <p:cNvSpPr>
            <a:spLocks noGrp="1"/>
          </p:cNvSpPr>
          <p:nvPr>
            <p:ph idx="1"/>
          </p:nvPr>
        </p:nvSpPr>
        <p:spPr/>
        <p:txBody>
          <a:bodyPr/>
          <a:lstStyle/>
          <a:p>
            <a:r>
              <a:rPr lang="en-US" sz="2600" dirty="0">
                <a:solidFill>
                  <a:schemeClr val="tx1">
                    <a:lumMod val="75000"/>
                    <a:lumOff val="25000"/>
                  </a:schemeClr>
                </a:solidFill>
              </a:rPr>
              <a:t>Review the EGSS survey and customize it as needed to reflect the services that you offer in your bereavement program </a:t>
            </a:r>
          </a:p>
          <a:p>
            <a:r>
              <a:rPr lang="en-US" sz="2600" dirty="0">
                <a:solidFill>
                  <a:schemeClr val="tx1">
                    <a:lumMod val="75000"/>
                    <a:lumOff val="25000"/>
                  </a:schemeClr>
                </a:solidFill>
              </a:rPr>
              <a:t>Begin mailing it out!  </a:t>
            </a:r>
          </a:p>
          <a:p>
            <a:r>
              <a:rPr lang="en-US" sz="2600" dirty="0">
                <a:solidFill>
                  <a:schemeClr val="tx1">
                    <a:lumMod val="75000"/>
                    <a:lumOff val="25000"/>
                  </a:schemeClr>
                </a:solidFill>
              </a:rPr>
              <a:t>Once you begin receiving surveys back to your hospice, hold on to them until the Portal accepts EGSS surveys, which will be July 16</a:t>
            </a:r>
          </a:p>
          <a:p>
            <a:endParaRPr lang="en-US" dirty="0"/>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8</a:t>
            </a:fld>
            <a:endParaRPr lang="en-US" dirty="0"/>
          </a:p>
        </p:txBody>
      </p:sp>
    </p:spTree>
    <p:extLst>
      <p:ext uri="{BB962C8B-B14F-4D97-AF65-F5344CB8AC3E}">
        <p14:creationId xmlns:p14="http://schemas.microsoft.com/office/powerpoint/2010/main" val="19573341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solidFill>
                  <a:srgbClr val="006C5C"/>
                </a:solidFill>
                <a:latin typeface="Garamond" panose="02020404030301010803" pitchFamily="18" charset="0"/>
              </a:rPr>
              <a:t>EGSS Initial Report</a:t>
            </a:r>
          </a:p>
        </p:txBody>
      </p:sp>
      <p:sp>
        <p:nvSpPr>
          <p:cNvPr id="3" name="Content Placeholder 2"/>
          <p:cNvSpPr>
            <a:spLocks noGrp="1"/>
          </p:cNvSpPr>
          <p:nvPr>
            <p:ph idx="1"/>
          </p:nvPr>
        </p:nvSpPr>
        <p:spPr/>
        <p:txBody>
          <a:bodyPr/>
          <a:lstStyle/>
          <a:p>
            <a:r>
              <a:rPr lang="en-US" sz="2400" dirty="0">
                <a:solidFill>
                  <a:schemeClr val="tx1">
                    <a:lumMod val="75000"/>
                    <a:lumOff val="25000"/>
                  </a:schemeClr>
                </a:solidFill>
                <a:cs typeface="Helvetica" panose="020B0604020202020204" pitchFamily="34" charset="0"/>
              </a:rPr>
              <a:t>We posted the EGSS surveys for use in February 2018  </a:t>
            </a:r>
          </a:p>
          <a:p>
            <a:r>
              <a:rPr lang="en-US" sz="2400" dirty="0">
                <a:solidFill>
                  <a:schemeClr val="tx1">
                    <a:lumMod val="75000"/>
                    <a:lumOff val="25000"/>
                  </a:schemeClr>
                </a:solidFill>
                <a:cs typeface="Helvetica" panose="020B0604020202020204" pitchFamily="34" charset="0"/>
              </a:rPr>
              <a:t>Dates vary for when hospices initially begin mailing EGSS surveys and receiving those surveys back</a:t>
            </a:r>
            <a:r>
              <a:rPr lang="en-US" sz="2400" dirty="0">
                <a:solidFill>
                  <a:schemeClr val="tx1">
                    <a:lumMod val="75000"/>
                    <a:lumOff val="25000"/>
                  </a:schemeClr>
                </a:solidFill>
              </a:rPr>
              <a:t> </a:t>
            </a:r>
          </a:p>
          <a:p>
            <a:r>
              <a:rPr lang="en-US" sz="2400" dirty="0">
                <a:solidFill>
                  <a:schemeClr val="tx1">
                    <a:lumMod val="75000"/>
                    <a:lumOff val="25000"/>
                  </a:schemeClr>
                </a:solidFill>
              </a:rPr>
              <a:t>For this reason, initial time period is extended so it will reflect the month we first posted the surveys for hospice use in February. </a:t>
            </a:r>
            <a:r>
              <a:rPr lang="en-US" sz="2400" dirty="0">
                <a:solidFill>
                  <a:schemeClr val="tx1">
                    <a:lumMod val="75000"/>
                    <a:lumOff val="25000"/>
                  </a:schemeClr>
                </a:solidFill>
                <a:cs typeface="Helvetica" panose="020B0604020202020204" pitchFamily="34" charset="0"/>
              </a:rPr>
              <a:t> </a:t>
            </a:r>
          </a:p>
          <a:p>
            <a:r>
              <a:rPr lang="en-US" sz="2400" dirty="0">
                <a:solidFill>
                  <a:schemeClr val="tx1">
                    <a:lumMod val="75000"/>
                    <a:lumOff val="25000"/>
                  </a:schemeClr>
                </a:solidFill>
                <a:cs typeface="Helvetica" panose="020B0604020202020204" pitchFamily="34" charset="0"/>
              </a:rPr>
              <a:t>EGSS initial report will say February - December 2018.  The timeframe for data entry begins July 16  and ends Jan 15</a:t>
            </a:r>
          </a:p>
          <a:p>
            <a:r>
              <a:rPr lang="en-US" sz="2400" dirty="0">
                <a:solidFill>
                  <a:schemeClr val="tx1">
                    <a:lumMod val="75000"/>
                    <a:lumOff val="25000"/>
                  </a:schemeClr>
                </a:solidFill>
                <a:cs typeface="Helvetica" panose="020B0604020202020204" pitchFamily="34" charset="0"/>
              </a:rPr>
              <a:t>We will resume six-month EGSS reports for the Jan-June 2019 reports</a:t>
            </a:r>
          </a:p>
        </p:txBody>
      </p:sp>
      <p:sp>
        <p:nvSpPr>
          <p:cNvPr id="4" name="Slide Number Placeholder 3"/>
          <p:cNvSpPr>
            <a:spLocks noGrp="1"/>
          </p:cNvSpPr>
          <p:nvPr>
            <p:ph type="sldNum" sz="quarter" idx="12"/>
          </p:nvPr>
        </p:nvSpPr>
        <p:spPr/>
        <p:txBody>
          <a:bodyPr/>
          <a:lstStyle/>
          <a:p>
            <a:pPr>
              <a:defRPr/>
            </a:pPr>
            <a:fld id="{2B8A6612-C448-44E0-8A5F-C7549E5A1F4B}" type="slidenum">
              <a:rPr lang="en-US" smtClean="0"/>
              <a:pPr>
                <a:defRPr/>
              </a:pPr>
              <a:t>9</a:t>
            </a:fld>
            <a:endParaRPr lang="en-US" dirty="0"/>
          </a:p>
        </p:txBody>
      </p:sp>
    </p:spTree>
    <p:extLst>
      <p:ext uri="{BB962C8B-B14F-4D97-AF65-F5344CB8AC3E}">
        <p14:creationId xmlns:p14="http://schemas.microsoft.com/office/powerpoint/2010/main" val="37860738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PT_NHPC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8589</TotalTime>
  <Words>1579</Words>
  <Application>Microsoft Office PowerPoint</Application>
  <PresentationFormat>On-screen Show (4:3)</PresentationFormat>
  <Paragraphs>160</Paragraphs>
  <Slides>21</Slides>
  <Notes>18</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2</vt:i4>
      </vt:variant>
      <vt:variant>
        <vt:lpstr>Slide Titles</vt:lpstr>
      </vt:variant>
      <vt:variant>
        <vt:i4>21</vt:i4>
      </vt:variant>
    </vt:vector>
  </HeadingPairs>
  <TitlesOfParts>
    <vt:vector size="31" baseType="lpstr">
      <vt:lpstr>Arial</vt:lpstr>
      <vt:lpstr>Calibri</vt:lpstr>
      <vt:lpstr>Garamond</vt:lpstr>
      <vt:lpstr>Helvetica</vt:lpstr>
      <vt:lpstr>Wingdings</vt:lpstr>
      <vt:lpstr>Custom Design</vt:lpstr>
      <vt:lpstr>1_Custom Design</vt:lpstr>
      <vt:lpstr>PPT_NHPCO</vt:lpstr>
      <vt:lpstr>Packager Shell Object</vt:lpstr>
      <vt:lpstr>Acrobat Document</vt:lpstr>
      <vt:lpstr>FEBS to EGSS Transition </vt:lpstr>
      <vt:lpstr>Kristi Dudash, MS Senior Manager, Research and Quality</vt:lpstr>
      <vt:lpstr>Objectives</vt:lpstr>
      <vt:lpstr>Family Evaluation of Bereavement Services</vt:lpstr>
      <vt:lpstr>PowerPoint Presentation</vt:lpstr>
      <vt:lpstr>FEBS Portal in 2017</vt:lpstr>
      <vt:lpstr>Evaluation of Grief Support Services</vt:lpstr>
      <vt:lpstr>EGSS First Steps</vt:lpstr>
      <vt:lpstr>EGSS Initial Report</vt:lpstr>
      <vt:lpstr>Evaluation of Grief Support Services</vt:lpstr>
      <vt:lpstr>Family Evaluation of Bereavement Services</vt:lpstr>
      <vt:lpstr>FEBS to EGSS Transition Basics</vt:lpstr>
      <vt:lpstr>EGSS Survey Details</vt:lpstr>
      <vt:lpstr>EGSS Portal</vt:lpstr>
      <vt:lpstr>How To EGSS</vt:lpstr>
      <vt:lpstr>Oft-asked Questions</vt:lpstr>
      <vt:lpstr>Oft-asked Questions</vt:lpstr>
      <vt:lpstr>PowerPoint Presentation</vt:lpstr>
      <vt:lpstr>Oft-asked Questions</vt:lpstr>
      <vt:lpstr>Oft-asked Questions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NHPCO</dc:creator>
  <cp:lastModifiedBy>Kristi Dudash</cp:lastModifiedBy>
  <cp:revision>189</cp:revision>
  <dcterms:created xsi:type="dcterms:W3CDTF">2017-07-16T23:44:48Z</dcterms:created>
  <dcterms:modified xsi:type="dcterms:W3CDTF">2018-06-20T20:53:26Z</dcterms:modified>
</cp:coreProperties>
</file>